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81" r:id="rId5"/>
    <p:sldId id="282" r:id="rId6"/>
    <p:sldId id="283" r:id="rId7"/>
    <p:sldId id="292" r:id="rId8"/>
    <p:sldId id="272" r:id="rId9"/>
    <p:sldId id="273" r:id="rId10"/>
    <p:sldId id="279" r:id="rId11"/>
    <p:sldId id="275" r:id="rId12"/>
    <p:sldId id="285" r:id="rId13"/>
    <p:sldId id="271" r:id="rId14"/>
    <p:sldId id="299" r:id="rId15"/>
    <p:sldId id="289" r:id="rId16"/>
    <p:sldId id="304" r:id="rId17"/>
    <p:sldId id="298" r:id="rId18"/>
    <p:sldId id="286" r:id="rId19"/>
    <p:sldId id="287" r:id="rId20"/>
    <p:sldId id="311" r:id="rId21"/>
    <p:sldId id="312" r:id="rId22"/>
    <p:sldId id="306" r:id="rId23"/>
    <p:sldId id="314" r:id="rId24"/>
    <p:sldId id="308" r:id="rId25"/>
    <p:sldId id="307" r:id="rId26"/>
    <p:sldId id="315" r:id="rId27"/>
    <p:sldId id="262" r:id="rId28"/>
    <p:sldId id="263" r:id="rId29"/>
    <p:sldId id="293" r:id="rId30"/>
    <p:sldId id="294" r:id="rId31"/>
    <p:sldId id="316" r:id="rId32"/>
    <p:sldId id="267" r:id="rId33"/>
    <p:sldId id="291" r:id="rId34"/>
    <p:sldId id="277" r:id="rId35"/>
    <p:sldId id="28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60"/>
    <p:restoredTop sz="94565"/>
  </p:normalViewPr>
  <p:slideViewPr>
    <p:cSldViewPr snapToGrid="0">
      <p:cViewPr varScale="1">
        <p:scale>
          <a:sx n="113" d="100"/>
          <a:sy n="113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8BFB-B27F-C32A-D783-7AB7AEB43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2A3B1-A0A0-315D-6E62-C9DE63768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E371F-59F7-FAD4-115B-273155EE0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17371-5B67-2343-9EC7-804CBA060068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1253C-14FB-06A3-6D8C-14E7E51C8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84CFD-A8F6-C83C-B569-9639B0E17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5D75E-5AA7-CE4D-A437-2B82CD0FA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4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03F2-F06C-5F15-C4D4-0E9FA21E2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A4647-3B9D-FED9-C80B-EDF487436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C68CC-1ED6-CEA2-2E79-5C6718E0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17371-5B67-2343-9EC7-804CBA060068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A4EA2-A3A4-0104-DC30-1693A1E1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6BEBE-D7CF-EF5E-56EA-90A91AA82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5D75E-5AA7-CE4D-A437-2B82CD0FA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96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A2C1BD-2E26-AF43-A4A6-1DD4FA99E2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737403-30E8-8708-1AD9-EB66F0996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66A7E-B407-7C19-B968-C5D9BCB80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17371-5B67-2343-9EC7-804CBA060068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5F756-D646-7490-F219-D79F10DBF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6B6C9-0D54-D495-7EEA-95D92D3DD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5D75E-5AA7-CE4D-A437-2B82CD0FA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41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56251-F376-6EF6-AF4F-7DDECFD80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1101E-1963-74BA-5A0C-E90180E7A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84F18-3568-EA8A-1141-22D1845F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17371-5B67-2343-9EC7-804CBA060068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1C468-FFDC-2696-2D64-69D09183E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7E84-B55F-4793-D214-29484210F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5D75E-5AA7-CE4D-A437-2B82CD0FA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7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F8B9-C3ED-DF02-6C88-4630E142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1B180-CD54-3B0B-F376-D1B758783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86177-A48E-816E-A26F-76EFE4611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17371-5B67-2343-9EC7-804CBA060068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A130E-EA61-1AFD-1DFB-8BEB79EA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DC12E-1B54-438A-5730-37A426EC1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5D75E-5AA7-CE4D-A437-2B82CD0FA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3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D40E4-907B-04B7-7637-2848AE78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B1C3E-B82A-87DE-F440-E38A16562B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8AAB4-B720-38D8-1B5E-266B35A55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ED086-C1A8-2202-0357-27448B42B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17371-5B67-2343-9EC7-804CBA060068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21F64-572A-B3B8-FFF4-6D15F768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C05DC-1336-484F-EEA1-08223FAA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5D75E-5AA7-CE4D-A437-2B82CD0FA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57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6AAB-7CCC-0ADA-71C6-582AD72F8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CB6C2-2F8A-E5ED-4BED-62F80AE11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D0499-092C-D70D-83F5-7F6F8F2F4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F185FE-BE8C-EE78-CEF0-D4839014CD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B9B8DB-2AEA-EB75-E31D-EC78946968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BFF66-DDAD-2155-9A28-63DB97EF7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17371-5B67-2343-9EC7-804CBA060068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50DDC6-637D-9CC2-129B-B2017DF2B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228EC2-C558-E09E-184E-DA2F0A633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5D75E-5AA7-CE4D-A437-2B82CD0FA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80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1B83E-91FA-3F25-6981-2F55CBA95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82E15-EC7F-94C2-325E-A383F3125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17371-5B67-2343-9EC7-804CBA060068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95B09-5B62-D371-6025-D302E402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E67BB9-DB1D-5830-3802-A5A8DCC06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5D75E-5AA7-CE4D-A437-2B82CD0FA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68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D55D4B-48E6-D173-DAB6-53CBAACF8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17371-5B67-2343-9EC7-804CBA060068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A2071E-893C-214D-D37F-02C0E6074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B2F84-F15B-1390-F203-C2F02482D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5D75E-5AA7-CE4D-A437-2B82CD0FA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2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DF5A0-0B8D-CD6E-47D6-D5E57AB78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AF665-7F3B-3586-4FAD-6641176AA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3DEBBA-6506-FD6D-D247-87B498142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C968E-97A1-D01D-91C6-B0256F153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17371-5B67-2343-9EC7-804CBA060068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B7D23-D2E8-AAE9-E73D-F33FED5D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1E98A-088A-4449-CB84-0F49A841F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5D75E-5AA7-CE4D-A437-2B82CD0FA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37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1E976-404D-B9FE-95E6-298F6FDFB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F87387-8284-DE1A-6642-DD59D6A68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E7D3E5-63AB-3C1B-973C-BEBAFEBDD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501B6-A4CD-2474-B2F0-7D66C6FC7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17371-5B67-2343-9EC7-804CBA060068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3F8E5-C2A6-0DBA-58D0-C1121EB0A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66938-81B8-4412-3D8C-40A42B8AE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5D75E-5AA7-CE4D-A437-2B82CD0FA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57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503159-EEBD-A3AF-4B62-971704B1A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84190-D104-A67B-3C00-FA3359702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337BD-D66A-F244-B052-2B70CF58F8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F17371-5B67-2343-9EC7-804CBA060068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74E74-973B-3415-EC14-400718C036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4207A-A081-59A2-084B-B52D51C9E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15D75E-5AA7-CE4D-A437-2B82CD0FA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50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etime.eu/blog/who-really-owns-your-data-comparing-european-sovereign-cloud-providers/" TargetMode="External"/><Relationship Id="rId2" Type="http://schemas.openxmlformats.org/officeDocument/2006/relationships/hyperlink" Target="https://usercentrics.com/knowledge-hub/differences-between-digital-markets-act-and-digital-services-ac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rovirtualzone.com/cleura-cloud-a-european-cloud-alternative/" TargetMode="External"/><Relationship Id="rId5" Type="http://schemas.openxmlformats.org/officeDocument/2006/relationships/hyperlink" Target="https://european-alternatives.eu/category/cloud-computing-platforms" TargetMode="External"/><Relationship Id="rId4" Type="http://schemas.openxmlformats.org/officeDocument/2006/relationships/hyperlink" Target="https://www.eucloud.tech/eu-providers/clou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onos.com/compute/sign-up" TargetMode="External"/><Relationship Id="rId2" Type="http://schemas.openxmlformats.org/officeDocument/2006/relationships/hyperlink" Target="https://upcloud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f.cloud/" TargetMode="External"/><Relationship Id="rId4" Type="http://schemas.openxmlformats.org/officeDocument/2006/relationships/hyperlink" Target="https://www.ovhcloud.com/en/public-cloud/free-trial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ynamicmedia.accenture.com/is/image/accenture/Accenture-Cloud-Strategy-Optimized-Desktop-1920x2098?qlt=85&amp;ts=1694155882256&amp;$1024-PNG$&amp;dpr=of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7E9B-42AA-9CB6-8356-E150AFA9C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3175"/>
            <a:ext cx="9144000" cy="96678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Beyond the </a:t>
            </a:r>
            <a:r>
              <a:rPr lang="en-US" b="1" dirty="0" err="1">
                <a:solidFill>
                  <a:schemeClr val="bg1"/>
                </a:solidFill>
              </a:rPr>
              <a:t>Hyperscalers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B2AF1F-276F-1AD2-F984-01AC4D260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6990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2800" b="1" dirty="0"/>
              <a:t>The New Era of Specialized and Sovereign Clouds</a:t>
            </a:r>
          </a:p>
        </p:txBody>
      </p:sp>
    </p:spTree>
    <p:extLst>
      <p:ext uri="{BB962C8B-B14F-4D97-AF65-F5344CB8AC3E}">
        <p14:creationId xmlns:p14="http://schemas.microsoft.com/office/powerpoint/2010/main" val="3100722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5B6923-D9E6-B430-0912-8E686EA4E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47A8031-886F-C838-E911-99B4C9C11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75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Current Situation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314" name="Picture 2" descr="Amazon &amp; Microsoft Lead the Cloud Market in all Major">
            <a:extLst>
              <a:ext uri="{FF2B5EF4-FFF2-40B4-BE49-F238E27FC236}">
                <a16:creationId xmlns:a16="http://schemas.microsoft.com/office/drawing/2014/main" id="{EA584302-7076-8A03-46EE-F764E574C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0" y="1397479"/>
            <a:ext cx="10847399" cy="537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1BFFCB-3230-6579-0431-F4F6EEA3789D}"/>
              </a:ext>
            </a:extLst>
          </p:cNvPr>
          <p:cNvSpPr/>
          <p:nvPr/>
        </p:nvSpPr>
        <p:spPr>
          <a:xfrm>
            <a:off x="6728604" y="3657601"/>
            <a:ext cx="1552754" cy="60247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E7A672-B026-7A28-48B6-44A9DBDB8D26}"/>
              </a:ext>
            </a:extLst>
          </p:cNvPr>
          <p:cNvSpPr/>
          <p:nvPr/>
        </p:nvSpPr>
        <p:spPr>
          <a:xfrm>
            <a:off x="8281358" y="4260075"/>
            <a:ext cx="1552754" cy="60247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BEEB5A-B439-F542-423D-AC8D79F5EE36}"/>
              </a:ext>
            </a:extLst>
          </p:cNvPr>
          <p:cNvSpPr/>
          <p:nvPr/>
        </p:nvSpPr>
        <p:spPr>
          <a:xfrm>
            <a:off x="6728604" y="4266419"/>
            <a:ext cx="1552754" cy="60247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1AFDD7-6A05-B3B0-6EAA-0B7196C37961}"/>
              </a:ext>
            </a:extLst>
          </p:cNvPr>
          <p:cNvSpPr/>
          <p:nvPr/>
        </p:nvSpPr>
        <p:spPr>
          <a:xfrm>
            <a:off x="5175850" y="4260075"/>
            <a:ext cx="1552754" cy="60247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C67BAE-B02A-9E87-1475-AB11B528ABFA}"/>
              </a:ext>
            </a:extLst>
          </p:cNvPr>
          <p:cNvSpPr/>
          <p:nvPr/>
        </p:nvSpPr>
        <p:spPr>
          <a:xfrm>
            <a:off x="9834112" y="5460521"/>
            <a:ext cx="1552754" cy="60247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4D0A360-DEFE-9160-03A6-529CE7D6D4AD}"/>
              </a:ext>
            </a:extLst>
          </p:cNvPr>
          <p:cNvSpPr/>
          <p:nvPr/>
        </p:nvSpPr>
        <p:spPr>
          <a:xfrm>
            <a:off x="2024331" y="5443269"/>
            <a:ext cx="1552754" cy="60247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11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FCB5DE-F81F-D713-8A30-C4B536B80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98E8D9-E514-5789-CFDF-3597C02E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75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does it take to get 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603F45-7CDE-70C0-1041-6CA3B1BB6444}"/>
              </a:ext>
            </a:extLst>
          </p:cNvPr>
          <p:cNvSpPr/>
          <p:nvPr/>
        </p:nvSpPr>
        <p:spPr>
          <a:xfrm>
            <a:off x="1535493" y="1768415"/>
            <a:ext cx="2760453" cy="116456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Residency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AFD7AE-7AF3-E03B-329F-285BF0A82832}"/>
              </a:ext>
            </a:extLst>
          </p:cNvPr>
          <p:cNvSpPr/>
          <p:nvPr/>
        </p:nvSpPr>
        <p:spPr>
          <a:xfrm>
            <a:off x="4715773" y="1768415"/>
            <a:ext cx="2760453" cy="1164566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National Legal Jurisdiction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626B4D-DD36-01F1-3629-8307A2D1D032}"/>
              </a:ext>
            </a:extLst>
          </p:cNvPr>
          <p:cNvSpPr/>
          <p:nvPr/>
        </p:nvSpPr>
        <p:spPr>
          <a:xfrm>
            <a:off x="7896049" y="1768415"/>
            <a:ext cx="2760453" cy="1164566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Locally Owned Infrastructure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054B-ECDA-09BB-9D84-CECA908CD8D1}"/>
              </a:ext>
            </a:extLst>
          </p:cNvPr>
          <p:cNvSpPr/>
          <p:nvPr/>
        </p:nvSpPr>
        <p:spPr>
          <a:xfrm>
            <a:off x="1535492" y="3342737"/>
            <a:ext cx="2760453" cy="11645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Independent Operations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BF39F1-E9FB-2226-EE24-AC819FC6E073}"/>
              </a:ext>
            </a:extLst>
          </p:cNvPr>
          <p:cNvSpPr/>
          <p:nvPr/>
        </p:nvSpPr>
        <p:spPr>
          <a:xfrm>
            <a:off x="4715773" y="3342737"/>
            <a:ext cx="2760453" cy="116456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Secure Software Stack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8DD65-D30B-AF22-F4FB-F7C1E72D7A06}"/>
              </a:ext>
            </a:extLst>
          </p:cNvPr>
          <p:cNvSpPr/>
          <p:nvPr/>
        </p:nvSpPr>
        <p:spPr>
          <a:xfrm>
            <a:off x="7896049" y="3342737"/>
            <a:ext cx="2760453" cy="116456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End-to-End Encryption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A7974A-859B-B6BB-79BC-076C0E169045}"/>
              </a:ext>
            </a:extLst>
          </p:cNvPr>
          <p:cNvSpPr/>
          <p:nvPr/>
        </p:nvSpPr>
        <p:spPr>
          <a:xfrm>
            <a:off x="1535492" y="4917059"/>
            <a:ext cx="2760453" cy="1164566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Regulatory Compliance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C9A05B-CC44-F827-8DB6-083F872CD180}"/>
              </a:ext>
            </a:extLst>
          </p:cNvPr>
          <p:cNvSpPr/>
          <p:nvPr/>
        </p:nvSpPr>
        <p:spPr>
          <a:xfrm>
            <a:off x="4715773" y="4917059"/>
            <a:ext cx="2760453" cy="1164566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Cybersecurity Governance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68A05E-52A6-ECA5-F0C7-E8DA7CE2AA28}"/>
              </a:ext>
            </a:extLst>
          </p:cNvPr>
          <p:cNvSpPr/>
          <p:nvPr/>
        </p:nvSpPr>
        <p:spPr>
          <a:xfrm>
            <a:off x="7896049" y="4917059"/>
            <a:ext cx="2760453" cy="11645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Cloud Ecosystem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A2693D-15F1-BE1D-D300-1A6871BF3C46}"/>
              </a:ext>
            </a:extLst>
          </p:cNvPr>
          <p:cNvSpPr/>
          <p:nvPr/>
        </p:nvSpPr>
        <p:spPr>
          <a:xfrm>
            <a:off x="1535492" y="1768415"/>
            <a:ext cx="9121010" cy="4313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True Cloud Sovereignty Is Developed, 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</a:rPr>
              <a:t>Not Acquired</a:t>
            </a:r>
          </a:p>
        </p:txBody>
      </p:sp>
    </p:spTree>
    <p:extLst>
      <p:ext uri="{BB962C8B-B14F-4D97-AF65-F5344CB8AC3E}">
        <p14:creationId xmlns:p14="http://schemas.microsoft.com/office/powerpoint/2010/main" val="1603591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6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1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6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1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6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1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6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1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13" grpId="0" animBg="1"/>
      <p:bldP spid="14" grpId="0" animBg="1"/>
      <p:bldP spid="15" grpId="0" animBg="1"/>
      <p:bldP spid="20" grpId="0" animBg="1"/>
      <p:bldP spid="21" grpId="0" animBg="1"/>
      <p:bldP spid="22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31ECAE-9A15-1538-41B9-BE9690417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E0E79F-248D-569A-93DF-5EB5D8A63007}"/>
              </a:ext>
            </a:extLst>
          </p:cNvPr>
          <p:cNvSpPr/>
          <p:nvPr/>
        </p:nvSpPr>
        <p:spPr>
          <a:xfrm>
            <a:off x="1676399" y="2133600"/>
            <a:ext cx="3873501" cy="6604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Internal  drivers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D50F9C-4B36-74CC-D36E-01BE95BD9E44}"/>
              </a:ext>
            </a:extLst>
          </p:cNvPr>
          <p:cNvSpPr/>
          <p:nvPr/>
        </p:nvSpPr>
        <p:spPr>
          <a:xfrm>
            <a:off x="1676399" y="2794000"/>
            <a:ext cx="3873501" cy="660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Organizational goals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67CCF3-61E1-AF67-2893-FC1CF2192B5C}"/>
              </a:ext>
            </a:extLst>
          </p:cNvPr>
          <p:cNvSpPr/>
          <p:nvPr/>
        </p:nvSpPr>
        <p:spPr>
          <a:xfrm>
            <a:off x="1676399" y="3454400"/>
            <a:ext cx="3873501" cy="1155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Organizations sector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(strategic, </a:t>
            </a:r>
            <a:r>
              <a:rPr lang="en-US" sz="2000" dirty="0" err="1">
                <a:solidFill>
                  <a:schemeClr val="tx1"/>
                </a:solidFill>
              </a:rPr>
              <a:t>defence</a:t>
            </a:r>
            <a:r>
              <a:rPr lang="en-US" sz="2000" dirty="0">
                <a:solidFill>
                  <a:schemeClr val="tx1"/>
                </a:solidFill>
              </a:rPr>
              <a:t> or intelligence…)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873A34-8256-E7CA-E4EC-728425663B02}"/>
              </a:ext>
            </a:extLst>
          </p:cNvPr>
          <p:cNvSpPr/>
          <p:nvPr/>
        </p:nvSpPr>
        <p:spPr>
          <a:xfrm>
            <a:off x="1676398" y="4610100"/>
            <a:ext cx="3873501" cy="660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A98B1D-EE9C-E8CB-0C3B-67E53B3D5E72}"/>
              </a:ext>
            </a:extLst>
          </p:cNvPr>
          <p:cNvSpPr/>
          <p:nvPr/>
        </p:nvSpPr>
        <p:spPr>
          <a:xfrm>
            <a:off x="6642100" y="2133600"/>
            <a:ext cx="3873502" cy="660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External drivers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331091-14BF-0256-426F-369FA32440E6}"/>
              </a:ext>
            </a:extLst>
          </p:cNvPr>
          <p:cNvSpPr/>
          <p:nvPr/>
        </p:nvSpPr>
        <p:spPr>
          <a:xfrm>
            <a:off x="6642100" y="2794000"/>
            <a:ext cx="3873502" cy="660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t"/>
            <a:r>
              <a:rPr lang="en-US" sz="2000" dirty="0">
                <a:solidFill>
                  <a:schemeClr val="tx1"/>
                </a:solidFill>
              </a:rPr>
              <a:t>EU Regulations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69B168-8E00-4AD8-C5AC-E77F002CA7CF}"/>
              </a:ext>
            </a:extLst>
          </p:cNvPr>
          <p:cNvSpPr/>
          <p:nvPr/>
        </p:nvSpPr>
        <p:spPr>
          <a:xfrm>
            <a:off x="6642100" y="3454400"/>
            <a:ext cx="3873502" cy="660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Geopolitical reasons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CE8449-7790-914F-D732-FF7AE6230A44}"/>
              </a:ext>
            </a:extLst>
          </p:cNvPr>
          <p:cNvSpPr/>
          <p:nvPr/>
        </p:nvSpPr>
        <p:spPr>
          <a:xfrm>
            <a:off x="6642100" y="4114800"/>
            <a:ext cx="3873502" cy="660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Specialized services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0CB25-6CA1-38CE-4944-652B61981D60}"/>
              </a:ext>
            </a:extLst>
          </p:cNvPr>
          <p:cNvSpPr/>
          <p:nvPr/>
        </p:nvSpPr>
        <p:spPr>
          <a:xfrm>
            <a:off x="6642099" y="4775200"/>
            <a:ext cx="3873502" cy="660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Fear of sabotage or isolation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A26B8F3E-2EF4-6298-45C1-655C06B7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75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would an organization need it?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443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63248-13DE-0E7D-171C-8FC492356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B6F86FC-E32D-4539-2678-3AB5BA67C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75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Frameworks or Models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Model 1 Reduces Investment Costs and Time to Market, But Fails to Match model 2 in Terms of Data, Technology, and Operational Sovereignty">
            <a:extLst>
              <a:ext uri="{FF2B5EF4-FFF2-40B4-BE49-F238E27FC236}">
                <a16:creationId xmlns:a16="http://schemas.microsoft.com/office/drawing/2014/main" id="{B24D7FF1-1B65-D48F-F2BD-7730950320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5"/>
          <a:stretch>
            <a:fillRect/>
          </a:stretch>
        </p:blipFill>
        <p:spPr bwMode="auto">
          <a:xfrm>
            <a:off x="2425430" y="2273300"/>
            <a:ext cx="7341140" cy="434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A6CCD-BFEB-3718-1694-B7BBA13930C2}"/>
              </a:ext>
            </a:extLst>
          </p:cNvPr>
          <p:cNvSpPr txBox="1"/>
          <p:nvPr/>
        </p:nvSpPr>
        <p:spPr>
          <a:xfrm>
            <a:off x="3686782" y="6642556"/>
            <a:ext cx="48184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Source: https://</a:t>
            </a:r>
            <a:r>
              <a:rPr lang="en-US" sz="800" dirty="0" err="1"/>
              <a:t>www.bcg.com</a:t>
            </a:r>
            <a:r>
              <a:rPr lang="en-US" sz="800" dirty="0"/>
              <a:t>/publications/2025/sovereign-clouds-reshaping-national-data-security</a:t>
            </a:r>
          </a:p>
        </p:txBody>
      </p:sp>
      <p:pic>
        <p:nvPicPr>
          <p:cNvPr id="9" name="Picture 2" descr="Model 1 Reduces Investment Costs and Time to Market, But Fails to Match model 2 in Terms of Data, Technology, and Operational Sovereignty">
            <a:extLst>
              <a:ext uri="{FF2B5EF4-FFF2-40B4-BE49-F238E27FC236}">
                <a16:creationId xmlns:a16="http://schemas.microsoft.com/office/drawing/2014/main" id="{B2E6EE82-F569-43C4-FDAA-CD857DACD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35"/>
          <a:stretch>
            <a:fillRect/>
          </a:stretch>
        </p:blipFill>
        <p:spPr bwMode="auto">
          <a:xfrm>
            <a:off x="2425430" y="1612831"/>
            <a:ext cx="7341140" cy="66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797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4F01B-CC82-B541-E6E2-6DD0459E6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BFA1E0F-3EFF-FF02-16A6-24C7D17C2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75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Frameworks or Models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22E000-2E01-B94B-05A8-6CC701DC8DA8}"/>
              </a:ext>
            </a:extLst>
          </p:cNvPr>
          <p:cNvSpPr txBox="1"/>
          <p:nvPr/>
        </p:nvSpPr>
        <p:spPr>
          <a:xfrm>
            <a:off x="3686782" y="6642556"/>
            <a:ext cx="48184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Source: https://</a:t>
            </a:r>
            <a:r>
              <a:rPr lang="en-US" sz="800" dirty="0" err="1"/>
              <a:t>www.bcg.com</a:t>
            </a:r>
            <a:r>
              <a:rPr lang="en-US" sz="800" dirty="0"/>
              <a:t>/publications/2025/sovereign-clouds-reshaping-national-data-security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9AB1DE-6CB4-4B8E-E47E-0C2A64FDE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389786"/>
              </p:ext>
            </p:extLst>
          </p:nvPr>
        </p:nvGraphicFramePr>
        <p:xfrm>
          <a:off x="936702" y="1524542"/>
          <a:ext cx="10515600" cy="4987239"/>
        </p:xfrm>
        <a:graphic>
          <a:graphicData uri="http://schemas.openxmlformats.org/drawingml/2006/table">
            <a:tbl>
              <a:tblPr/>
              <a:tblGrid>
                <a:gridCol w="2620537">
                  <a:extLst>
                    <a:ext uri="{9D8B030D-6E8A-4147-A177-3AD203B41FA5}">
                      <a16:colId xmlns:a16="http://schemas.microsoft.com/office/drawing/2014/main" val="3343568137"/>
                    </a:ext>
                  </a:extLst>
                </a:gridCol>
                <a:gridCol w="4389863">
                  <a:extLst>
                    <a:ext uri="{9D8B030D-6E8A-4147-A177-3AD203B41FA5}">
                      <a16:colId xmlns:a16="http://schemas.microsoft.com/office/drawing/2014/main" val="13908891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215979313"/>
                    </a:ext>
                  </a:extLst>
                </a:gridCol>
              </a:tblGrid>
              <a:tr h="4325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effectLst/>
                          <a:latin typeface="Roboto Slab" panose="020F0502020204030204" pitchFamily="34" charset="0"/>
                        </a:rPr>
                        <a:t>Category</a:t>
                      </a:r>
                      <a:endParaRPr lang="en-US" sz="1600" b="0" dirty="0">
                        <a:effectLst/>
                        <a:latin typeface="Roboto Slab" panose="020F0502020204030204" pitchFamily="34" charset="0"/>
                      </a:endParaRP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effectLst/>
                          <a:latin typeface="Roboto Slab" panose="020F0502020204030204" pitchFamily="34" charset="0"/>
                        </a:rPr>
                        <a:t>EU Cloud Providers</a:t>
                      </a:r>
                      <a:br>
                        <a:rPr lang="en-US" sz="1600" b="0" dirty="0">
                          <a:effectLst/>
                          <a:latin typeface="Roboto Slab" panose="020F0502020204030204" pitchFamily="34" charset="0"/>
                        </a:rPr>
                      </a:br>
                      <a:r>
                        <a:rPr lang="en-US" sz="1600" b="1" dirty="0">
                          <a:effectLst/>
                          <a:latin typeface="Roboto Slab" panose="020F0502020204030204" pitchFamily="34" charset="0"/>
                        </a:rPr>
                        <a:t>(e.g., </a:t>
                      </a:r>
                      <a:r>
                        <a:rPr lang="en-US" sz="1600" b="1" dirty="0" err="1">
                          <a:effectLst/>
                          <a:latin typeface="Roboto Slab" panose="020F0502020204030204" pitchFamily="34" charset="0"/>
                        </a:rPr>
                        <a:t>Cleura</a:t>
                      </a:r>
                      <a:r>
                        <a:rPr lang="en-US" sz="1600" b="1" dirty="0">
                          <a:effectLst/>
                          <a:latin typeface="Roboto Slab" panose="020F0502020204030204" pitchFamily="34" charset="0"/>
                        </a:rPr>
                        <a:t>)</a:t>
                      </a:r>
                      <a:endParaRPr lang="en-US" sz="1600" b="0" dirty="0">
                        <a:effectLst/>
                        <a:latin typeface="Roboto Slab" panose="020F0502020204030204" pitchFamily="34" charset="0"/>
                      </a:endParaRP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 dirty="0">
                          <a:effectLst/>
                          <a:latin typeface="Roboto Slab" panose="020F0502020204030204" pitchFamily="34" charset="0"/>
                        </a:rPr>
                        <a:t>Non-EU Cloud Providers</a:t>
                      </a:r>
                      <a:br>
                        <a:rPr lang="en-US" sz="1600" b="0" dirty="0">
                          <a:effectLst/>
                          <a:latin typeface="Roboto Slab" panose="020F0502020204030204" pitchFamily="34" charset="0"/>
                        </a:rPr>
                      </a:br>
                      <a:r>
                        <a:rPr lang="en-US" sz="1600" b="1" dirty="0">
                          <a:effectLst/>
                          <a:latin typeface="Roboto Slab" panose="020F0502020204030204" pitchFamily="34" charset="0"/>
                        </a:rPr>
                        <a:t>(</a:t>
                      </a:r>
                      <a:r>
                        <a:rPr lang="en-US" sz="1600" b="1" dirty="0" err="1">
                          <a:effectLst/>
                          <a:latin typeface="Roboto Slab" panose="020F0502020204030204" pitchFamily="34" charset="0"/>
                        </a:rPr>
                        <a:t>Hyperscalers</a:t>
                      </a:r>
                      <a:r>
                        <a:rPr lang="en-US" sz="1600" b="1" dirty="0">
                          <a:effectLst/>
                          <a:latin typeface="Roboto Slab" panose="020F0502020204030204" pitchFamily="34" charset="0"/>
                        </a:rPr>
                        <a:t>)</a:t>
                      </a:r>
                      <a:endParaRPr lang="en-US" sz="1600" b="0" dirty="0">
                        <a:effectLst/>
                        <a:latin typeface="Roboto Slab" panose="020F0502020204030204" pitchFamily="34" charset="0"/>
                      </a:endParaRP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302837"/>
                  </a:ext>
                </a:extLst>
              </a:tr>
              <a:tr h="4325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</a:rPr>
                        <a:t>Data Sovereignty</a:t>
                      </a:r>
                      <a:endParaRPr lang="en-US" sz="1600">
                        <a:effectLst/>
                      </a:endParaRP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All data stored and processed within the EU</a:t>
                      </a: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Data may be stored across global regions</a:t>
                      </a: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1613881"/>
                  </a:ext>
                </a:extLst>
              </a:tr>
              <a:tr h="4325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</a:rPr>
                        <a:t>Legal Jurisdiction</a:t>
                      </a:r>
                      <a:endParaRPr lang="en-US" sz="1600">
                        <a:effectLst/>
                      </a:endParaRP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Fully under EU laws (GDPR, NIS2, Schrems II)</a:t>
                      </a: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Subject to U.S. laws (e.g., CLOUD Act)</a:t>
                      </a: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8926666"/>
                  </a:ext>
                </a:extLst>
              </a:tr>
              <a:tr h="5852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</a:rPr>
                        <a:t>Compliance</a:t>
                      </a:r>
                      <a:endParaRPr lang="en-US" sz="1600">
                        <a:effectLst/>
                      </a:endParaRP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GDPR, ISO 27001, ISO 27017, ISO 27018, C5</a:t>
                      </a: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Requires complex agreements for EU alignment</a:t>
                      </a: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846327"/>
                  </a:ext>
                </a:extLst>
              </a:tr>
              <a:tr h="4325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</a:rPr>
                        <a:t>Data Transfer Risk</a:t>
                      </a:r>
                      <a:endParaRPr lang="en-US" sz="1600">
                        <a:effectLst/>
                      </a:endParaRP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No cross-border transfer risks</a:t>
                      </a: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Transatlantic transfer risks, legal exposure</a:t>
                      </a: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51866"/>
                  </a:ext>
                </a:extLst>
              </a:tr>
              <a:tr h="4325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</a:rPr>
                        <a:t>Transparency</a:t>
                      </a:r>
                      <a:endParaRPr lang="en-US" sz="1600">
                        <a:effectLst/>
                      </a:endParaRP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OpenStack APIs, clear billing, open standards</a:t>
                      </a: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Opaque pricing, proprietary platforms</a:t>
                      </a: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75334"/>
                  </a:ext>
                </a:extLst>
              </a:tr>
              <a:tr h="4325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</a:rPr>
                        <a:t>Vendor Lock-In</a:t>
                      </a:r>
                      <a:endParaRPr lang="en-US" sz="1600">
                        <a:effectLst/>
                      </a:endParaRP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Avoided with open APIs and compatibility</a:t>
                      </a: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High switching costs and complexity</a:t>
                      </a: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80789"/>
                  </a:ext>
                </a:extLst>
              </a:tr>
              <a:tr h="5852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</a:rPr>
                        <a:t>Support &amp; Responsiveness</a:t>
                      </a:r>
                      <a:endParaRPr lang="en-US" sz="1600">
                        <a:effectLst/>
                      </a:endParaRP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Local EU-based teams, fast SLA response</a:t>
                      </a: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effectLst/>
                        </a:rPr>
                        <a:t>Global queues, potentially delayed EU support</a:t>
                      </a: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204535"/>
                  </a:ext>
                </a:extLst>
              </a:tr>
              <a:tr h="5852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effectLst/>
                        </a:rPr>
                        <a:t>Ideal For</a:t>
                      </a:r>
                      <a:endParaRPr lang="en-US" sz="1600">
                        <a:effectLst/>
                      </a:endParaRP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</a:rPr>
                        <a:t>Regulated industries, governments, EU-based orgs</a:t>
                      </a: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>
                          <a:effectLst/>
                        </a:rPr>
                        <a:t>Large-scale global workloads</a:t>
                      </a:r>
                    </a:p>
                  </a:txBody>
                  <a:tcPr marL="63616" marR="63616" marT="63616" marB="63616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141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494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D5C511-666E-36A0-73F1-415014885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A0C25D7-A1FF-C7E1-DE04-BF725C53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75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Alternatives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578" name="Picture 2" descr="OVHcloud Reviews 2025: Details, Pricing, &amp; Features | G2">
            <a:extLst>
              <a:ext uri="{FF2B5EF4-FFF2-40B4-BE49-F238E27FC236}">
                <a16:creationId xmlns:a16="http://schemas.microsoft.com/office/drawing/2014/main" id="{329DFA66-05B4-C4D0-F5E6-5CD0FB068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r="10334"/>
          <a:stretch>
            <a:fillRect/>
          </a:stretch>
        </p:blipFill>
        <p:spPr bwMode="auto">
          <a:xfrm>
            <a:off x="938993" y="1427088"/>
            <a:ext cx="1870841" cy="124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virtual instances, based on AMD processors">
            <a:extLst>
              <a:ext uri="{FF2B5EF4-FFF2-40B4-BE49-F238E27FC236}">
                <a16:creationId xmlns:a16="http://schemas.microsoft.com/office/drawing/2014/main" id="{530522BF-B439-3B6B-855B-374ACE1DA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135" y="1445071"/>
            <a:ext cx="2445359" cy="122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T-Systems | CyberArk">
            <a:extLst>
              <a:ext uri="{FF2B5EF4-FFF2-40B4-BE49-F238E27FC236}">
                <a16:creationId xmlns:a16="http://schemas.microsoft.com/office/drawing/2014/main" id="{AF639B5F-F0A6-F8B3-A27E-029E2D925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795" y="1450611"/>
            <a:ext cx="3319352" cy="85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Aruba Cloud – Apps on Google Play">
            <a:extLst>
              <a:ext uri="{FF2B5EF4-FFF2-40B4-BE49-F238E27FC236}">
                <a16:creationId xmlns:a16="http://schemas.microsoft.com/office/drawing/2014/main" id="{127A49C9-6EA4-D3E8-C4C0-A35651F71A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7" b="25781"/>
          <a:stretch>
            <a:fillRect/>
          </a:stretch>
        </p:blipFill>
        <p:spPr bwMode="auto">
          <a:xfrm>
            <a:off x="6943996" y="3571675"/>
            <a:ext cx="2445359" cy="117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Ivers datterselskap City Network blir ...">
            <a:extLst>
              <a:ext uri="{FF2B5EF4-FFF2-40B4-BE49-F238E27FC236}">
                <a16:creationId xmlns:a16="http://schemas.microsoft.com/office/drawing/2014/main" id="{4D485573-DC74-754A-CEB1-7E5BB21FB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135" y="2736498"/>
            <a:ext cx="2445359" cy="133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0" name="Picture 14" descr="Blog | Leafcloud">
            <a:extLst>
              <a:ext uri="{FF2B5EF4-FFF2-40B4-BE49-F238E27FC236}">
                <a16:creationId xmlns:a16="http://schemas.microsoft.com/office/drawing/2014/main" id="{11D148AF-E32D-9022-256E-1D327A16A4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7" t="6596" r="8914" b="12963"/>
          <a:stretch>
            <a:fillRect/>
          </a:stretch>
        </p:blipFill>
        <p:spPr bwMode="auto">
          <a:xfrm>
            <a:off x="938993" y="2736498"/>
            <a:ext cx="1870841" cy="155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2" name="Picture 16" descr="UpCloud">
            <a:extLst>
              <a:ext uri="{FF2B5EF4-FFF2-40B4-BE49-F238E27FC236}">
                <a16:creationId xmlns:a16="http://schemas.microsoft.com/office/drawing/2014/main" id="{4EB954D2-8F3A-DB3F-67D7-09DC28287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29337" r="16667" b="25608"/>
          <a:stretch>
            <a:fillRect/>
          </a:stretch>
        </p:blipFill>
        <p:spPr bwMode="auto">
          <a:xfrm>
            <a:off x="5405795" y="2375019"/>
            <a:ext cx="4331506" cy="113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English">
            <a:extLst>
              <a:ext uri="{FF2B5EF4-FFF2-40B4-BE49-F238E27FC236}">
                <a16:creationId xmlns:a16="http://schemas.microsoft.com/office/drawing/2014/main" id="{6658DA19-E3D5-E6A2-2C38-E23BB2E68B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628" name="Picture 4" descr="Jottacloud Review 2025 [Features, Pricing, Security &amp; More]">
            <a:extLst>
              <a:ext uri="{FF2B5EF4-FFF2-40B4-BE49-F238E27FC236}">
                <a16:creationId xmlns:a16="http://schemas.microsoft.com/office/drawing/2014/main" id="{D4437767-1AF8-B3D1-EA0F-2355F9385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996" y="4816982"/>
            <a:ext cx="3654250" cy="107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European Cloud Hosting with Exoscale">
            <a:extLst>
              <a:ext uri="{FF2B5EF4-FFF2-40B4-BE49-F238E27FC236}">
                <a16:creationId xmlns:a16="http://schemas.microsoft.com/office/drawing/2014/main" id="{FE3366AC-5209-74D8-B0B7-6DDF11734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93" y="4345601"/>
            <a:ext cx="2934507" cy="153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4" name="Picture 10" descr="Sign up | Register now for free trial | IONOS Cloud">
            <a:extLst>
              <a:ext uri="{FF2B5EF4-FFF2-40B4-BE49-F238E27FC236}">
                <a16:creationId xmlns:a16="http://schemas.microsoft.com/office/drawing/2014/main" id="{84375374-B8F2-203E-C287-926B7B2A5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488" y="4360333"/>
            <a:ext cx="2954520" cy="155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6" name="Picture 12" descr="STACKIT | EU-Startups">
            <a:extLst>
              <a:ext uri="{FF2B5EF4-FFF2-40B4-BE49-F238E27FC236}">
                <a16:creationId xmlns:a16="http://schemas.microsoft.com/office/drawing/2014/main" id="{16E1AC98-345B-4647-303B-95A68D714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3" b="30609"/>
          <a:stretch>
            <a:fillRect/>
          </a:stretch>
        </p:blipFill>
        <p:spPr bwMode="auto">
          <a:xfrm>
            <a:off x="8833121" y="1427088"/>
            <a:ext cx="2159000" cy="84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59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43BD3B-66F3-5836-D4A8-8CA68D49B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OVHcloud Reviews 2025: Details, Pricing, &amp; Features | G2">
            <a:extLst>
              <a:ext uri="{FF2B5EF4-FFF2-40B4-BE49-F238E27FC236}">
                <a16:creationId xmlns:a16="http://schemas.microsoft.com/office/drawing/2014/main" id="{EA45E957-89DE-C79B-9CA6-6EABCAE72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r="10334"/>
          <a:stretch>
            <a:fillRect/>
          </a:stretch>
        </p:blipFill>
        <p:spPr bwMode="auto">
          <a:xfrm>
            <a:off x="866392" y="3006328"/>
            <a:ext cx="3153783" cy="209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Ivers datterselskap City Network blir ...">
            <a:extLst>
              <a:ext uri="{FF2B5EF4-FFF2-40B4-BE49-F238E27FC236}">
                <a16:creationId xmlns:a16="http://schemas.microsoft.com/office/drawing/2014/main" id="{EB205697-A478-8CB4-AF9C-9195FF316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189" y="2408895"/>
            <a:ext cx="2840611" cy="155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0" name="Picture 14" descr="Blog | Leafcloud">
            <a:extLst>
              <a:ext uri="{FF2B5EF4-FFF2-40B4-BE49-F238E27FC236}">
                <a16:creationId xmlns:a16="http://schemas.microsoft.com/office/drawing/2014/main" id="{57CDC700-79F4-CE0A-B0D4-9DEC455B4A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7" t="6596" r="8914" b="12963"/>
          <a:stretch>
            <a:fillRect/>
          </a:stretch>
        </p:blipFill>
        <p:spPr bwMode="auto">
          <a:xfrm>
            <a:off x="4551796" y="2005033"/>
            <a:ext cx="2627600" cy="217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2" name="Picture 16" descr="UpCloud">
            <a:extLst>
              <a:ext uri="{FF2B5EF4-FFF2-40B4-BE49-F238E27FC236}">
                <a16:creationId xmlns:a16="http://schemas.microsoft.com/office/drawing/2014/main" id="{5F8C8559-6BF9-91CF-73EA-B2E6EC0BB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29337" r="16667" b="25608"/>
          <a:stretch>
            <a:fillRect/>
          </a:stretch>
        </p:blipFill>
        <p:spPr bwMode="auto">
          <a:xfrm>
            <a:off x="4122854" y="4428404"/>
            <a:ext cx="4331506" cy="113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English">
            <a:extLst>
              <a:ext uri="{FF2B5EF4-FFF2-40B4-BE49-F238E27FC236}">
                <a16:creationId xmlns:a16="http://schemas.microsoft.com/office/drawing/2014/main" id="{6CD1EAC9-0DCE-5590-F184-4765C8DAC7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83807" y="4216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F8426-2E94-A642-E8F7-FD0082EBD4F7}"/>
              </a:ext>
            </a:extLst>
          </p:cNvPr>
          <p:cNvSpPr txBox="1"/>
          <p:nvPr/>
        </p:nvSpPr>
        <p:spPr>
          <a:xfrm>
            <a:off x="1419110" y="1298552"/>
            <a:ext cx="93537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Focused on 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data sovereignty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, 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regulatory compliance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, and </a:t>
            </a:r>
            <a:r>
              <a:rPr lang="en-US" sz="24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vendor neutrality</a:t>
            </a:r>
            <a:r>
              <a:rPr lang="en-US" sz="2400" dirty="0">
                <a:solidFill>
                  <a:schemeClr val="bg1"/>
                </a:solidFill>
                <a:latin typeface="Roboto Condensed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2354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15A813-B5D5-A177-F9F6-6BD025B77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759D64-07DA-397C-3E27-EDEE73FE6670}"/>
              </a:ext>
            </a:extLst>
          </p:cNvPr>
          <p:cNvSpPr txBox="1"/>
          <p:nvPr/>
        </p:nvSpPr>
        <p:spPr>
          <a:xfrm>
            <a:off x="6277596" y="1995925"/>
            <a:ext cx="524885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 err="1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Cleura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 is a European Cloud provider that offers a robust 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Infrastructure-as-a-Service (IaaS).</a:t>
            </a:r>
          </a:p>
          <a:p>
            <a:r>
              <a:rPr lang="en-US" sz="2800" dirty="0">
                <a:solidFill>
                  <a:srgbClr val="000000"/>
                </a:solidFill>
                <a:latin typeface="Roboto Condensed" panose="02000000000000000000" pitchFamily="2" charset="0"/>
              </a:rPr>
              <a:t>The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 platform is built on 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OpenStack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.</a:t>
            </a:r>
            <a:endParaRPr lang="en-US" sz="2800" dirty="0"/>
          </a:p>
        </p:txBody>
      </p:sp>
      <p:pic>
        <p:nvPicPr>
          <p:cNvPr id="4" name="Picture 10" descr="Ivers datterselskap City Network blir ...">
            <a:extLst>
              <a:ext uri="{FF2B5EF4-FFF2-40B4-BE49-F238E27FC236}">
                <a16:creationId xmlns:a16="http://schemas.microsoft.com/office/drawing/2014/main" id="{BE38CC88-93A2-507B-6A6D-D77A9C637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46" y="1995925"/>
            <a:ext cx="5248854" cy="286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136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E00DA-FE7F-01CE-0650-8441FFB39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BA4555-4319-8BE0-0B7C-935FFC7D8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914"/>
            <a:ext cx="12199223" cy="62701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76FE12-6727-69F8-F523-20F09615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" y="219440"/>
            <a:ext cx="12188688" cy="64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27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3DEC0C-4869-B1C7-82AC-78F5B6934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VHcloud Reviews 2025: Details, Pricing, &amp; Features | G2">
            <a:extLst>
              <a:ext uri="{FF2B5EF4-FFF2-40B4-BE49-F238E27FC236}">
                <a16:creationId xmlns:a16="http://schemas.microsoft.com/office/drawing/2014/main" id="{CCE12864-AFA1-8842-4DD4-4C2BFE918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r="10334"/>
          <a:stretch>
            <a:fillRect/>
          </a:stretch>
        </p:blipFill>
        <p:spPr bwMode="auto">
          <a:xfrm>
            <a:off x="920207" y="1826922"/>
            <a:ext cx="4831663" cy="320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55EEEE-BC4B-2BE4-3A92-C5FC1F542EDB}"/>
              </a:ext>
            </a:extLst>
          </p:cNvPr>
          <p:cNvSpPr txBox="1"/>
          <p:nvPr/>
        </p:nvSpPr>
        <p:spPr>
          <a:xfrm>
            <a:off x="6277596" y="1995925"/>
            <a:ext cx="52488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 Condensed" panose="02000000000000000000" pitchFamily="2" charset="0"/>
              </a:rPr>
              <a:t>OVHcloud</a:t>
            </a:r>
            <a:r>
              <a:rPr lang="en-US" sz="2800" dirty="0">
                <a:solidFill>
                  <a:schemeClr val="bg1"/>
                </a:solidFill>
                <a:latin typeface="Roboto Condensed" panose="02000000000000000000" pitchFamily="2" charset="0"/>
              </a:rPr>
              <a:t>, a French company with a global presence and Europe's leading cloud provider, offers public and private cloud, hosting, dedicated servers, domain registration, telephony, and internet services in 140 countries. </a:t>
            </a:r>
          </a:p>
          <a:p>
            <a:r>
              <a:rPr lang="en-US" sz="28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The platform is built on 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OpenStack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39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FED933-D308-72D8-85D2-F09E079F6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DEB9A14-41DA-187E-E4EB-F85056D33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75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are Sovereign and Specialized Clouds 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1422371B-9AA2-797A-064D-6C77691A0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386955"/>
              </p:ext>
            </p:extLst>
          </p:nvPr>
        </p:nvGraphicFramePr>
        <p:xfrm>
          <a:off x="879714" y="1973475"/>
          <a:ext cx="1043257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3">
                  <a:extLst>
                    <a:ext uri="{9D8B030D-6E8A-4147-A177-3AD203B41FA5}">
                      <a16:colId xmlns:a16="http://schemas.microsoft.com/office/drawing/2014/main" val="4069755385"/>
                    </a:ext>
                  </a:extLst>
                </a:gridCol>
                <a:gridCol w="2608143">
                  <a:extLst>
                    <a:ext uri="{9D8B030D-6E8A-4147-A177-3AD203B41FA5}">
                      <a16:colId xmlns:a16="http://schemas.microsoft.com/office/drawing/2014/main" val="3877284075"/>
                    </a:ext>
                  </a:extLst>
                </a:gridCol>
                <a:gridCol w="2608143">
                  <a:extLst>
                    <a:ext uri="{9D8B030D-6E8A-4147-A177-3AD203B41FA5}">
                      <a16:colId xmlns:a16="http://schemas.microsoft.com/office/drawing/2014/main" val="1651580101"/>
                    </a:ext>
                  </a:extLst>
                </a:gridCol>
                <a:gridCol w="2608143">
                  <a:extLst>
                    <a:ext uri="{9D8B030D-6E8A-4147-A177-3AD203B41FA5}">
                      <a16:colId xmlns:a16="http://schemas.microsoft.com/office/drawing/2014/main" val="247328021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overeign cloud 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is a cloud computing environment designed so that data, infrastructure, and operations are under the legal, regulatory, and operational control of a specific jurisdiction.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73339"/>
                  </a:ext>
                </a:extLst>
              </a:tr>
              <a:tr h="5063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Data Residency &amp; Jurisdiction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Legal &amp; Regulatory Compliance: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Operational Control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Strong Security &amp; Transparency: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070113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22F0052-9F4B-B9C4-0BBF-260D7B659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963911"/>
              </p:ext>
            </p:extLst>
          </p:nvPr>
        </p:nvGraphicFramePr>
        <p:xfrm>
          <a:off x="879714" y="4105834"/>
          <a:ext cx="10432572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143">
                  <a:extLst>
                    <a:ext uri="{9D8B030D-6E8A-4147-A177-3AD203B41FA5}">
                      <a16:colId xmlns:a16="http://schemas.microsoft.com/office/drawing/2014/main" val="4069755385"/>
                    </a:ext>
                  </a:extLst>
                </a:gridCol>
                <a:gridCol w="2608143">
                  <a:extLst>
                    <a:ext uri="{9D8B030D-6E8A-4147-A177-3AD203B41FA5}">
                      <a16:colId xmlns:a16="http://schemas.microsoft.com/office/drawing/2014/main" val="3877284075"/>
                    </a:ext>
                  </a:extLst>
                </a:gridCol>
                <a:gridCol w="2608143">
                  <a:extLst>
                    <a:ext uri="{9D8B030D-6E8A-4147-A177-3AD203B41FA5}">
                      <a16:colId xmlns:a16="http://schemas.microsoft.com/office/drawing/2014/main" val="1651580101"/>
                    </a:ext>
                  </a:extLst>
                </a:gridCol>
                <a:gridCol w="2608143">
                  <a:extLst>
                    <a:ext uri="{9D8B030D-6E8A-4147-A177-3AD203B41FA5}">
                      <a16:colId xmlns:a16="http://schemas.microsoft.com/office/drawing/2014/main" val="247328021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Specialized cloud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(vertical cloud) is a cloud service environment tailored to meet the specific functional, regulatory, operational, and security requirements of a particular industry or sector (e.g. healthcare, finance, public sector, manufacturing).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7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Industry-specific compliance &amp; regulation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Tailored functionality and workflows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Security, privacy, and operational diligence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Optimized for business processes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070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152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2C1F2F-B018-6D16-1F49-0C7F766BC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73473"/>
            <a:ext cx="12239220" cy="63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6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45EE95-E88C-F7F8-5D64-7A5E491B2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442"/>
            <a:ext cx="12192000" cy="627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83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86BFC5-CBED-06DF-202B-00733F5C0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3C16EE-14DE-EFA5-1795-5CEA063C6C7C}"/>
              </a:ext>
            </a:extLst>
          </p:cNvPr>
          <p:cNvSpPr txBox="1"/>
          <p:nvPr/>
        </p:nvSpPr>
        <p:spPr>
          <a:xfrm>
            <a:off x="6277596" y="1995925"/>
            <a:ext cx="524885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Roboto Condensed" panose="02000000000000000000" pitchFamily="2" charset="0"/>
              </a:rPr>
              <a:t>O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ffers a robust 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Infrastructure-as-a-Service (IaaS). It is set apart due to its sustainable approach and carbon footprint tracking.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 </a:t>
            </a:r>
          </a:p>
          <a:p>
            <a:r>
              <a:rPr lang="en-US" sz="2800" dirty="0">
                <a:solidFill>
                  <a:srgbClr val="000000"/>
                </a:solidFill>
                <a:latin typeface="Roboto Condensed" panose="02000000000000000000" pitchFamily="2" charset="0"/>
              </a:rPr>
              <a:t>The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platform is built on 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OpenStack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Roboto Condensed" panose="02000000000000000000" pitchFamily="2" charset="0"/>
              </a:rPr>
              <a:t>.</a:t>
            </a:r>
            <a:endParaRPr lang="en-US" sz="2800" dirty="0"/>
          </a:p>
        </p:txBody>
      </p:sp>
      <p:pic>
        <p:nvPicPr>
          <p:cNvPr id="2" name="Picture 14" descr="Blog | Leafcloud">
            <a:extLst>
              <a:ext uri="{FF2B5EF4-FFF2-40B4-BE49-F238E27FC236}">
                <a16:creationId xmlns:a16="http://schemas.microsoft.com/office/drawing/2014/main" id="{61AACEC5-26A4-2C6A-ACB9-53E7812CA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77" t="6596" r="8914" b="12963"/>
          <a:stretch>
            <a:fillRect/>
          </a:stretch>
        </p:blipFill>
        <p:spPr bwMode="auto">
          <a:xfrm>
            <a:off x="1445342" y="1851459"/>
            <a:ext cx="3805409" cy="315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315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B0F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844645-3FC5-99C7-5DFA-B2C6C6553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2F63A2-807A-5BCD-F7D8-96EA455D06CF}"/>
              </a:ext>
            </a:extLst>
          </p:cNvPr>
          <p:cNvGrpSpPr/>
          <p:nvPr/>
        </p:nvGrpSpPr>
        <p:grpSpPr>
          <a:xfrm>
            <a:off x="519253" y="1410630"/>
            <a:ext cx="5360773" cy="4036740"/>
            <a:chOff x="575188" y="1449659"/>
            <a:chExt cx="3510115" cy="40367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C67F15D-95CA-AB53-F973-F8C8BEFC3E75}"/>
                </a:ext>
              </a:extLst>
            </p:cNvPr>
            <p:cNvSpPr/>
            <p:nvPr/>
          </p:nvSpPr>
          <p:spPr>
            <a:xfrm>
              <a:off x="575188" y="2129883"/>
              <a:ext cx="3510115" cy="3356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Needed a secure platform to handle sensitive healthcare data under strict EU laws.</a:t>
              </a:r>
            </a:p>
            <a:p>
              <a:endParaRPr lang="en-US" sz="1900" dirty="0">
                <a:solidFill>
                  <a:schemeClr val="tx1"/>
                </a:solidFill>
              </a:endParaRPr>
            </a:p>
            <a:p>
              <a:r>
                <a:rPr lang="en-US" sz="1900" b="1" dirty="0" err="1">
                  <a:solidFill>
                    <a:schemeClr val="tx1"/>
                  </a:solidFill>
                </a:rPr>
                <a:t>Cleura</a:t>
              </a:r>
              <a:r>
                <a:rPr lang="en-US" sz="1900" b="1" dirty="0">
                  <a:solidFill>
                    <a:schemeClr val="tx1"/>
                  </a:solidFill>
                </a:rPr>
                <a:t> Fit: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/>
                  </a:solidFill>
                </a:rPr>
                <a:t>Hosted AI models close to end-users for low latency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/>
                  </a:solidFill>
                </a:rPr>
                <a:t>Ensured customer data stays in the EU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/>
                  </a:solidFill>
                </a:rPr>
                <a:t>Integrated OpenStack APIs for automation at scale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/>
                  </a:solidFill>
                </a:rPr>
                <a:t>Enabled multi-cloud deployments with compliance	</a:t>
              </a:r>
            </a:p>
            <a:p>
              <a:pPr algn="ctr"/>
              <a:endParaRPr lang="en-US" sz="1900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E76CD7-E663-3FB1-09A2-475048AD5700}"/>
                </a:ext>
              </a:extLst>
            </p:cNvPr>
            <p:cNvSpPr/>
            <p:nvPr/>
          </p:nvSpPr>
          <p:spPr>
            <a:xfrm>
              <a:off x="575188" y="1449659"/>
              <a:ext cx="3510115" cy="680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 err="1">
                  <a:solidFill>
                    <a:schemeClr val="tx1"/>
                  </a:solidFill>
                </a:rPr>
                <a:t>MediTuner</a:t>
              </a:r>
              <a:r>
                <a:rPr lang="en-US" sz="2200" b="1" dirty="0">
                  <a:solidFill>
                    <a:schemeClr val="tx1"/>
                  </a:solidFill>
                </a:rPr>
                <a:t>: Digital Health Compliance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428B14-FF4F-8C7A-81F6-06CD4F5E2C1E}"/>
              </a:ext>
            </a:extLst>
          </p:cNvPr>
          <p:cNvGrpSpPr/>
          <p:nvPr/>
        </p:nvGrpSpPr>
        <p:grpSpPr>
          <a:xfrm>
            <a:off x="6258966" y="1410630"/>
            <a:ext cx="5360773" cy="4036740"/>
            <a:chOff x="575188" y="1449659"/>
            <a:chExt cx="3510115" cy="403674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FC6B39-4DF0-86E3-DF25-A39E5ADC1F0F}"/>
                </a:ext>
              </a:extLst>
            </p:cNvPr>
            <p:cNvSpPr/>
            <p:nvPr/>
          </p:nvSpPr>
          <p:spPr>
            <a:xfrm>
              <a:off x="575188" y="2129883"/>
              <a:ext cx="3510115" cy="3356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Expanding across Europe while meeting local data regulations.</a:t>
              </a:r>
              <a:br>
                <a:rPr lang="en-US" sz="1900" dirty="0">
                  <a:solidFill>
                    <a:schemeClr val="tx1"/>
                  </a:solidFill>
                </a:rPr>
              </a:br>
              <a:endParaRPr lang="en-US" sz="1900" dirty="0">
                <a:solidFill>
                  <a:schemeClr val="tx1"/>
                </a:solidFill>
              </a:endParaRPr>
            </a:p>
            <a:p>
              <a:r>
                <a:rPr lang="en-US" sz="1900" b="1" dirty="0" err="1">
                  <a:solidFill>
                    <a:schemeClr val="tx1"/>
                  </a:solidFill>
                </a:rPr>
                <a:t>Cleura</a:t>
              </a:r>
              <a:r>
                <a:rPr lang="en-US" sz="1900" b="1" dirty="0">
                  <a:solidFill>
                    <a:schemeClr val="tx1"/>
                  </a:solidFill>
                </a:rPr>
                <a:t> Fit: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/>
                  </a:solidFill>
                </a:rPr>
                <a:t>Hosted AI models close to end-users for low latency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/>
                  </a:solidFill>
                </a:rPr>
                <a:t>Ensured customer data stays in the EU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/>
                  </a:solidFill>
                </a:rPr>
                <a:t>Integrated OpenStack APIs for automation at scale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/>
                  </a:solidFill>
                </a:rPr>
                <a:t>Enabled multi-cloud deployments with compliance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5EC0713-9CD2-EE0B-ABD5-567A4EBBF696}"/>
                </a:ext>
              </a:extLst>
            </p:cNvPr>
            <p:cNvSpPr/>
            <p:nvPr/>
          </p:nvSpPr>
          <p:spPr>
            <a:xfrm>
              <a:off x="575188" y="1449659"/>
              <a:ext cx="3510115" cy="6802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 err="1">
                  <a:solidFill>
                    <a:schemeClr val="tx1"/>
                  </a:solidFill>
                </a:rPr>
                <a:t>Boost.ai</a:t>
              </a:r>
              <a:r>
                <a:rPr lang="en-US" sz="2200" b="1" dirty="0">
                  <a:solidFill>
                    <a:schemeClr val="tx1"/>
                  </a:solidFill>
                </a:rPr>
                <a:t> – AI with Regional Compliance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753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07AA4-BB35-E988-FB59-B3FC70ED9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E59E2CC-8B34-079E-4844-9A0E9090FA5E}"/>
              </a:ext>
            </a:extLst>
          </p:cNvPr>
          <p:cNvSpPr txBox="1"/>
          <p:nvPr/>
        </p:nvSpPr>
        <p:spPr>
          <a:xfrm>
            <a:off x="6277596" y="1995925"/>
            <a:ext cx="524885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Focused on 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data sovereignty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, 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regulatory compliance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, and 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vendor neutrality</a:t>
            </a:r>
            <a:r>
              <a:rPr lang="en-US" sz="2800" dirty="0">
                <a:solidFill>
                  <a:schemeClr val="bg1"/>
                </a:solidFill>
                <a:latin typeface="Roboto Condensed" panose="02000000000000000000" pitchFamily="2" charset="0"/>
              </a:rPr>
              <a:t>.</a:t>
            </a:r>
          </a:p>
          <a:p>
            <a:r>
              <a:rPr lang="en-US" sz="2800" b="0" i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Cleura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 offers a robust 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Infrastructure-as-a-Service (IaaS)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 platform built on 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OpenStack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19A5DC-EEA3-F442-0445-7C414953F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92" y="53552"/>
            <a:ext cx="6522415" cy="5712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FE3313-6CE8-F05D-BE77-544EA42AE6CC}"/>
              </a:ext>
            </a:extLst>
          </p:cNvPr>
          <p:cNvSpPr txBox="1"/>
          <p:nvPr/>
        </p:nvSpPr>
        <p:spPr>
          <a:xfrm>
            <a:off x="4406811" y="6045120"/>
            <a:ext cx="3741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Web Access:</a:t>
            </a:r>
            <a:r>
              <a:rPr lang="en-US" dirty="0"/>
              <a:t> https://</a:t>
            </a:r>
            <a:r>
              <a:rPr lang="en-US" dirty="0" err="1"/>
              <a:t>my.leaf.cloud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13219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1E7126-BA4F-9FAF-AF95-4E96A7034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9A99F1F-DC13-E5AD-A524-89A09FB30E8B}"/>
              </a:ext>
            </a:extLst>
          </p:cNvPr>
          <p:cNvSpPr txBox="1"/>
          <p:nvPr/>
        </p:nvSpPr>
        <p:spPr>
          <a:xfrm>
            <a:off x="6277596" y="1995925"/>
            <a:ext cx="52488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Roboto Condensed" panose="02000000000000000000" pitchFamily="2" charset="0"/>
              </a:rPr>
              <a:t>UpCloud</a:t>
            </a:r>
            <a:r>
              <a:rPr lang="en-US" sz="2800" dirty="0">
                <a:solidFill>
                  <a:schemeClr val="bg1"/>
                </a:solidFill>
                <a:latin typeface="Roboto Condensed" panose="02000000000000000000" pitchFamily="2" charset="0"/>
              </a:rPr>
              <a:t> founded in 2011 and headquartered in Helsinki, Finland, it offers scalable cloud solutions to businesses globally, supported by an international team. offers 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a robust 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Infrastructure-as-a-Service (IaaS)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Roboto Condensed" panose="02000000000000000000" pitchFamily="2" charset="0"/>
              </a:rPr>
              <a:t> </a:t>
            </a:r>
          </a:p>
          <a:p>
            <a:r>
              <a:rPr lang="en-US" sz="2800" dirty="0">
                <a:solidFill>
                  <a:schemeClr val="bg1"/>
                </a:solidFill>
                <a:latin typeface="Roboto Condensed" panose="02000000000000000000" pitchFamily="2" charset="0"/>
              </a:rPr>
              <a:t>Built on a </a:t>
            </a:r>
            <a:r>
              <a:rPr lang="en-US" sz="2800" b="1" dirty="0">
                <a:solidFill>
                  <a:schemeClr val="bg1"/>
                </a:solidFill>
                <a:latin typeface="Roboto Condensed" panose="02000000000000000000" pitchFamily="2" charset="0"/>
              </a:rPr>
              <a:t>proprietary platform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2" name="Picture 16" descr="UpCloud">
            <a:extLst>
              <a:ext uri="{FF2B5EF4-FFF2-40B4-BE49-F238E27FC236}">
                <a16:creationId xmlns:a16="http://schemas.microsoft.com/office/drawing/2014/main" id="{04120AF8-2208-A883-E158-046B69B1A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29337" r="16667" b="25608"/>
          <a:stretch>
            <a:fillRect/>
          </a:stretch>
        </p:blipFill>
        <p:spPr bwMode="auto">
          <a:xfrm>
            <a:off x="665550" y="2736971"/>
            <a:ext cx="5300458" cy="138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719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7030A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29DF1A-FAC9-D29E-2291-5FEA4F445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B9F1381-C49D-1328-2369-9ABD54A0E300}"/>
              </a:ext>
            </a:extLst>
          </p:cNvPr>
          <p:cNvGrpSpPr/>
          <p:nvPr/>
        </p:nvGrpSpPr>
        <p:grpSpPr>
          <a:xfrm>
            <a:off x="519253" y="1410630"/>
            <a:ext cx="5360773" cy="4036740"/>
            <a:chOff x="575188" y="1449659"/>
            <a:chExt cx="3510115" cy="403674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FCC6E47-1CB9-E991-FBD5-51F198709D03}"/>
                </a:ext>
              </a:extLst>
            </p:cNvPr>
            <p:cNvSpPr/>
            <p:nvPr/>
          </p:nvSpPr>
          <p:spPr>
            <a:xfrm>
              <a:off x="575188" y="2129883"/>
              <a:ext cx="3510115" cy="3356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Needed a secure platform to handle sensitive healthcare data under strict EU laws.</a:t>
              </a:r>
            </a:p>
            <a:p>
              <a:endParaRPr lang="en-US" sz="1900" dirty="0">
                <a:solidFill>
                  <a:schemeClr val="tx1"/>
                </a:solidFill>
              </a:endParaRPr>
            </a:p>
            <a:p>
              <a:r>
                <a:rPr lang="en-US" sz="1900" b="1" dirty="0" err="1">
                  <a:solidFill>
                    <a:schemeClr val="tx1"/>
                  </a:solidFill>
                </a:rPr>
                <a:t>Cleura</a:t>
              </a:r>
              <a:r>
                <a:rPr lang="en-US" sz="1900" b="1" dirty="0">
                  <a:solidFill>
                    <a:schemeClr val="tx1"/>
                  </a:solidFill>
                </a:rPr>
                <a:t> Fit: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/>
                  </a:solidFill>
                </a:rPr>
                <a:t>Hosted AI models close to end-users for low latency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/>
                  </a:solidFill>
                </a:rPr>
                <a:t>Ensured customer data stays in the EU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/>
                  </a:solidFill>
                </a:rPr>
                <a:t>Integrated OpenStack APIs for automation at scale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/>
                  </a:solidFill>
                </a:rPr>
                <a:t>Enabled multi-cloud deployments with compliance	</a:t>
              </a:r>
            </a:p>
            <a:p>
              <a:pPr algn="ctr"/>
              <a:endParaRPr lang="en-US" sz="1900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81D124-9798-603F-0BCE-06DBC89848F2}"/>
                </a:ext>
              </a:extLst>
            </p:cNvPr>
            <p:cNvSpPr/>
            <p:nvPr/>
          </p:nvSpPr>
          <p:spPr>
            <a:xfrm>
              <a:off x="575188" y="1449659"/>
              <a:ext cx="3510115" cy="6802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 err="1">
                  <a:solidFill>
                    <a:schemeClr val="tx1"/>
                  </a:solidFill>
                </a:rPr>
                <a:t>MediTuner</a:t>
              </a:r>
              <a:r>
                <a:rPr lang="en-US" sz="2200" b="1" dirty="0">
                  <a:solidFill>
                    <a:schemeClr val="tx1"/>
                  </a:solidFill>
                </a:rPr>
                <a:t>: Digital Health Compliance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3A43FA4-C957-D1B7-9211-4F835AF26341}"/>
              </a:ext>
            </a:extLst>
          </p:cNvPr>
          <p:cNvGrpSpPr/>
          <p:nvPr/>
        </p:nvGrpSpPr>
        <p:grpSpPr>
          <a:xfrm>
            <a:off x="6258966" y="1410630"/>
            <a:ext cx="5360773" cy="4036740"/>
            <a:chOff x="575188" y="1449659"/>
            <a:chExt cx="3510115" cy="403674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7936E1-A2B5-D435-B856-F432E086EC67}"/>
                </a:ext>
              </a:extLst>
            </p:cNvPr>
            <p:cNvSpPr/>
            <p:nvPr/>
          </p:nvSpPr>
          <p:spPr>
            <a:xfrm>
              <a:off x="575188" y="2129883"/>
              <a:ext cx="3510115" cy="33565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9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Expanding across Europe while meeting local data regulations.</a:t>
              </a:r>
              <a:br>
                <a:rPr lang="en-US" sz="1900" dirty="0">
                  <a:solidFill>
                    <a:schemeClr val="tx1"/>
                  </a:solidFill>
                </a:rPr>
              </a:br>
              <a:endParaRPr lang="en-US" sz="1900" dirty="0">
                <a:solidFill>
                  <a:schemeClr val="tx1"/>
                </a:solidFill>
              </a:endParaRPr>
            </a:p>
            <a:p>
              <a:r>
                <a:rPr lang="en-US" sz="1900" b="1" dirty="0" err="1">
                  <a:solidFill>
                    <a:schemeClr val="tx1"/>
                  </a:solidFill>
                </a:rPr>
                <a:t>Cleura</a:t>
              </a:r>
              <a:r>
                <a:rPr lang="en-US" sz="1900" b="1" dirty="0">
                  <a:solidFill>
                    <a:schemeClr val="tx1"/>
                  </a:solidFill>
                </a:rPr>
                <a:t> Fit: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/>
                  </a:solidFill>
                </a:rPr>
                <a:t>Hosted AI models close to end-users for low latency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/>
                  </a:solidFill>
                </a:rPr>
                <a:t>Ensured customer data stays in the EU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/>
                  </a:solidFill>
                </a:rPr>
                <a:t>Integrated OpenStack APIs for automation at scale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1900" dirty="0">
                  <a:solidFill>
                    <a:schemeClr val="tx1"/>
                  </a:solidFill>
                </a:rPr>
                <a:t>Enabled multi-cloud deployments with compliance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CCF110-AAB9-CA6A-1425-F6CCEAD65831}"/>
                </a:ext>
              </a:extLst>
            </p:cNvPr>
            <p:cNvSpPr/>
            <p:nvPr/>
          </p:nvSpPr>
          <p:spPr>
            <a:xfrm>
              <a:off x="575188" y="1449659"/>
              <a:ext cx="3510115" cy="68022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 err="1">
                  <a:solidFill>
                    <a:schemeClr val="tx1"/>
                  </a:solidFill>
                </a:rPr>
                <a:t>Boost.ai</a:t>
              </a:r>
              <a:r>
                <a:rPr lang="en-US" sz="2200" b="1" dirty="0">
                  <a:solidFill>
                    <a:schemeClr val="tx1"/>
                  </a:solidFill>
                </a:rPr>
                <a:t> – AI with Regional Compliance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0077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1D3EAB-607A-1F6F-6F11-64E51A62E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260CDF5-F87D-3F42-BCAB-49AE07957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7590"/>
          </a:xfrm>
        </p:spPr>
        <p:txBody>
          <a:bodyPr>
            <a:normAutofit/>
          </a:bodyPr>
          <a:lstStyle/>
          <a:p>
            <a:r>
              <a:rPr lang="en-US" b="1" dirty="0"/>
              <a:t>Advantages and (Potential) Disadvantages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F24D95-6639-DB18-2FFB-1DC78F26F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906" y="1406525"/>
            <a:ext cx="9462188" cy="4770438"/>
          </a:xfrm>
        </p:spPr>
      </p:pic>
    </p:spTree>
    <p:extLst>
      <p:ext uri="{BB962C8B-B14F-4D97-AF65-F5344CB8AC3E}">
        <p14:creationId xmlns:p14="http://schemas.microsoft.com/office/powerpoint/2010/main" val="2139341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B2FCAF-C988-86EF-9E6E-1BB05D393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troduction — contributor-guide documentation">
            <a:extLst>
              <a:ext uri="{FF2B5EF4-FFF2-40B4-BE49-F238E27FC236}">
                <a16:creationId xmlns:a16="http://schemas.microsoft.com/office/drawing/2014/main" id="{7FC44993-E281-4B31-B822-81CF8CA55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180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CF7E2D-3042-2EB5-EFCE-292B96977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FCB005F-C7DE-B3BE-7285-7C56E23FB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7590"/>
          </a:xfrm>
        </p:spPr>
        <p:txBody>
          <a:bodyPr>
            <a:normAutofit/>
          </a:bodyPr>
          <a:lstStyle/>
          <a:p>
            <a:r>
              <a:rPr lang="en-US" b="1" dirty="0"/>
              <a:t>Challenges &amp; Limitations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5DC64D-9C72-7C71-6B8F-E674EEC30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268"/>
            <a:ext cx="10515600" cy="476969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2770" name="Picture 2" descr="EU cloud provider compliance">
            <a:extLst>
              <a:ext uri="{FF2B5EF4-FFF2-40B4-BE49-F238E27FC236}">
                <a16:creationId xmlns:a16="http://schemas.microsoft.com/office/drawing/2014/main" id="{E306F9E0-A735-5950-07A0-0B030CBAA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451104"/>
            <a:ext cx="7246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054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3788F-B6E3-1764-4194-CB0C0250F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12BD5FC-F085-8712-9A7B-643AD8B36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75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Sovereignty not quite same as Sovereign!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0AE34-28DB-D320-E3F6-6EFA2EFF9189}"/>
              </a:ext>
            </a:extLst>
          </p:cNvPr>
          <p:cNvSpPr/>
          <p:nvPr/>
        </p:nvSpPr>
        <p:spPr>
          <a:xfrm>
            <a:off x="530491" y="1689197"/>
            <a:ext cx="5444519" cy="18450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2F3A61-77C8-CF14-B609-4EB2E18C891B}"/>
              </a:ext>
            </a:extLst>
          </p:cNvPr>
          <p:cNvSpPr/>
          <p:nvPr/>
        </p:nvSpPr>
        <p:spPr>
          <a:xfrm>
            <a:off x="6216990" y="1689197"/>
            <a:ext cx="5444520" cy="18450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53DD14-F4D3-B576-6E05-A6A8194221DC}"/>
              </a:ext>
            </a:extLst>
          </p:cNvPr>
          <p:cNvSpPr txBox="1"/>
          <p:nvPr/>
        </p:nvSpPr>
        <p:spPr>
          <a:xfrm>
            <a:off x="603782" y="1734568"/>
            <a:ext cx="5297936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Cloud sovereignty </a:t>
            </a:r>
            <a:r>
              <a:rPr lang="en-US" dirty="0">
                <a:solidFill>
                  <a:schemeClr val="bg1"/>
                </a:solidFill>
              </a:rPr>
              <a:t>refers to </a:t>
            </a:r>
            <a:r>
              <a:rPr lang="en-US" b="1" dirty="0">
                <a:solidFill>
                  <a:schemeClr val="bg1"/>
                </a:solidFill>
              </a:rPr>
              <a:t>an organization’s ability to retain full control over its data, services, and infrastructure</a:t>
            </a:r>
            <a:r>
              <a:rPr lang="en-US" dirty="0">
                <a:solidFill>
                  <a:schemeClr val="bg1"/>
                </a:solidFill>
              </a:rPr>
              <a:t>—no matter where the cloud is hosted. 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“Who controls the data privacy?”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5351CAB-3E4C-D0E6-A1B4-3B3575224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902" y="3705909"/>
            <a:ext cx="7840215" cy="29257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0CB8F5-27B8-337E-51B2-B1C53D85AEF4}"/>
              </a:ext>
            </a:extLst>
          </p:cNvPr>
          <p:cNvSpPr txBox="1"/>
          <p:nvPr/>
        </p:nvSpPr>
        <p:spPr>
          <a:xfrm>
            <a:off x="6290282" y="1734568"/>
            <a:ext cx="5297936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 </a:t>
            </a:r>
            <a:r>
              <a:rPr lang="en-US" b="1" dirty="0">
                <a:solidFill>
                  <a:schemeClr val="bg1"/>
                </a:solidFill>
              </a:rPr>
              <a:t>Sovereign cloud</a:t>
            </a:r>
            <a:r>
              <a:rPr lang="en-US" dirty="0">
                <a:solidFill>
                  <a:schemeClr val="bg1"/>
                </a:solidFill>
              </a:rPr>
              <a:t>, on the other hand, refers to </a:t>
            </a:r>
            <a:r>
              <a:rPr lang="en-US" b="1" dirty="0">
                <a:solidFill>
                  <a:schemeClr val="bg1"/>
                </a:solidFill>
              </a:rPr>
              <a:t>cloud services that are physically and legally confined within a nation’s or region’s jurisdiction</a:t>
            </a:r>
            <a:r>
              <a:rPr lang="en-US" dirty="0">
                <a:solidFill>
                  <a:schemeClr val="bg1"/>
                </a:solidFill>
              </a:rPr>
              <a:t>. 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“Where is the data and whose laws apply?”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073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65006C-8881-8D0B-194C-2545C1E5D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5 Factor to Consider diagram">
            <a:extLst>
              <a:ext uri="{FF2B5EF4-FFF2-40B4-BE49-F238E27FC236}">
                <a16:creationId xmlns:a16="http://schemas.microsoft.com/office/drawing/2014/main" id="{068471F7-72E1-C3A8-D8B1-861A949BF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9811"/>
            <a:ext cx="12192000" cy="617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442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3D0692D-0181-392D-2E5E-037E862BE2EB}"/>
              </a:ext>
            </a:extLst>
          </p:cNvPr>
          <p:cNvSpPr txBox="1"/>
          <p:nvPr/>
        </p:nvSpPr>
        <p:spPr>
          <a:xfrm>
            <a:off x="4664765" y="4743775"/>
            <a:ext cx="69308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 err="1">
                <a:effectLst/>
                <a:latin typeface="Helvetica Neue" panose="02000503000000020004" pitchFamily="2" charset="0"/>
              </a:rPr>
              <a:t>Cleura</a:t>
            </a:r>
            <a:r>
              <a:rPr lang="en-US" b="1" dirty="0">
                <a:effectLst/>
                <a:latin typeface="Helvetica Neue" panose="02000503000000020004" pitchFamily="2" charset="0"/>
              </a:rPr>
              <a:t> Cloud voucher code: </a:t>
            </a:r>
            <a:r>
              <a:rPr lang="en-US" dirty="0"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"MOHITNIC"</a:t>
            </a: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-€500 worth of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Cleura</a:t>
            </a:r>
            <a:r>
              <a:rPr lang="en-US" dirty="0">
                <a:effectLst/>
                <a:latin typeface="Helvetica Neue" panose="02000503000000020004" pitchFamily="2" charset="0"/>
              </a:rPr>
              <a:t> Public Cloud resources (licenses excluded)</a:t>
            </a: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-Usable for 60 days from activation</a:t>
            </a:r>
          </a:p>
          <a:p>
            <a:pPr>
              <a:buNone/>
            </a:pPr>
            <a:r>
              <a:rPr lang="en-US" dirty="0">
                <a:effectLst/>
                <a:latin typeface="Helvetica Neue" panose="02000503000000020004" pitchFamily="2" charset="0"/>
              </a:rPr>
              <a:t>-The voucher expires on 2026-01-03.</a:t>
            </a:r>
          </a:p>
        </p:txBody>
      </p:sp>
      <p:sp>
        <p:nvSpPr>
          <p:cNvPr id="10" name="AutoShape 5" descr="Add coupon by link / URL coupons / Add coupon by Qr Code for Woocommerce –  WordPress-utvidelse | WordPress.org Norsk (Bokmål)">
            <a:extLst>
              <a:ext uri="{FF2B5EF4-FFF2-40B4-BE49-F238E27FC236}">
                <a16:creationId xmlns:a16="http://schemas.microsoft.com/office/drawing/2014/main" id="{67DAB979-4FF0-6E21-5C49-234CC847CD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A pink coupon with black text&#10;&#10;AI-generated content may be incorrect.">
            <a:extLst>
              <a:ext uri="{FF2B5EF4-FFF2-40B4-BE49-F238E27FC236}">
                <a16:creationId xmlns:a16="http://schemas.microsoft.com/office/drawing/2014/main" id="{00568EC2-3628-CF73-F773-FA909645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5" t="13457" r="8625" b="24415"/>
          <a:stretch>
            <a:fillRect/>
          </a:stretch>
        </p:blipFill>
        <p:spPr>
          <a:xfrm rot="20459203">
            <a:off x="217619" y="614226"/>
            <a:ext cx="6867023" cy="486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86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E68E84-8340-8CAB-7823-4E2D40627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8569E5-1B31-FE15-1824-295055956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7590"/>
          </a:xfrm>
        </p:spPr>
        <p:txBody>
          <a:bodyPr>
            <a:normAutofit/>
          </a:bodyPr>
          <a:lstStyle/>
          <a:p>
            <a:r>
              <a:rPr lang="en-US" b="1" dirty="0"/>
              <a:t>Further Reading / Resources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837F7D-E055-0081-D911-C01DADE01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268"/>
            <a:ext cx="10515600" cy="4769695"/>
          </a:xfrm>
        </p:spPr>
        <p:txBody>
          <a:bodyPr/>
          <a:lstStyle/>
          <a:p>
            <a:r>
              <a:rPr lang="en-US" b="1" dirty="0">
                <a:hlinkClick r:id="rId2"/>
              </a:rPr>
              <a:t>The Digital Services Act and the Digital Markets Act</a:t>
            </a:r>
            <a:r>
              <a:rPr lang="en-US" dirty="0"/>
              <a:t> </a:t>
            </a:r>
          </a:p>
          <a:p>
            <a:r>
              <a:rPr lang="en-US" b="1" dirty="0">
                <a:hlinkClick r:id="rId3"/>
              </a:rPr>
              <a:t>Who really owns your data? Comparing European sovereign cloud providers</a:t>
            </a:r>
            <a:endParaRPr lang="en-US" b="1" dirty="0"/>
          </a:p>
          <a:p>
            <a:r>
              <a:rPr lang="en-US" b="1" dirty="0">
                <a:hlinkClick r:id="rId4"/>
              </a:rPr>
              <a:t>https://www.eucloud.tech/eu-providers/cloud</a:t>
            </a:r>
            <a:endParaRPr lang="en-US" b="1" dirty="0"/>
          </a:p>
          <a:p>
            <a:r>
              <a:rPr lang="en-US" b="1" dirty="0">
                <a:hlinkClick r:id="rId5"/>
              </a:rPr>
              <a:t>https://european-alternatives.eu/category/cloud-computing-platforms</a:t>
            </a:r>
            <a:endParaRPr lang="en-US" b="1" dirty="0"/>
          </a:p>
          <a:p>
            <a:endParaRPr lang="en-US" b="1" dirty="0"/>
          </a:p>
          <a:p>
            <a:r>
              <a:rPr lang="en-US" b="1" dirty="0">
                <a:hlinkClick r:id="rId6"/>
              </a:rPr>
              <a:t>https://www.provirtualzone.com/cleura-cloud-a-european-cloud-alternative/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52865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4065C0-6FA6-93C1-1331-11CF6D888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B30B74F-C494-8508-ED1E-0CC2D8C3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7590"/>
          </a:xfrm>
        </p:spPr>
        <p:txBody>
          <a:bodyPr>
            <a:normAutofit/>
          </a:bodyPr>
          <a:lstStyle/>
          <a:p>
            <a:r>
              <a:rPr lang="en-US" b="1" dirty="0"/>
              <a:t>Further Reading / Resources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DAA5A2-2A5A-8F1F-024F-994C9ECD1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268"/>
            <a:ext cx="10515600" cy="4769695"/>
          </a:xfrm>
        </p:spPr>
        <p:txBody>
          <a:bodyPr/>
          <a:lstStyle/>
          <a:p>
            <a:r>
              <a:rPr lang="en-US" b="1" dirty="0">
                <a:hlinkClick r:id="rId2"/>
              </a:rPr>
              <a:t>https://upcloud.com/</a:t>
            </a:r>
            <a:endParaRPr lang="en-US" b="1" dirty="0"/>
          </a:p>
          <a:p>
            <a:r>
              <a:rPr lang="en-US" b="1" dirty="0">
                <a:hlinkClick r:id="rId3"/>
              </a:rPr>
              <a:t>https://cloud.ionos.com/compute/sign-up</a:t>
            </a:r>
            <a:endParaRPr lang="en-US" b="1" dirty="0"/>
          </a:p>
          <a:p>
            <a:r>
              <a:rPr lang="en-US" b="1" dirty="0">
                <a:hlinkClick r:id="rId4"/>
              </a:rPr>
              <a:t>https://www.ovhcloud.com/en/public-cloud/free-trial/</a:t>
            </a:r>
            <a:endParaRPr lang="en-US" b="1" dirty="0"/>
          </a:p>
          <a:p>
            <a:r>
              <a:rPr lang="en-US" b="1" dirty="0">
                <a:hlinkClick r:id="rId5"/>
              </a:rPr>
              <a:t>https://leaf.cloud/</a:t>
            </a:r>
            <a:endParaRPr lang="en-US" b="1" dirty="0"/>
          </a:p>
          <a:p>
            <a:r>
              <a:rPr lang="en-US" b="1" dirty="0">
                <a:hlinkClick r:id="rId4"/>
              </a:rPr>
              <a:t>https://www.ovhcloud.com/en/public-cloud/free-trial/</a:t>
            </a:r>
            <a:r>
              <a:rPr lang="en-US" b="1" dirty="0"/>
              <a:t> </a:t>
            </a:r>
          </a:p>
          <a:p>
            <a:endParaRPr lang="en-US" b="1" dirty="0"/>
          </a:p>
          <a:p>
            <a:r>
              <a:rPr lang="en-US" b="1" dirty="0"/>
              <a:t>https://</a:t>
            </a:r>
            <a:r>
              <a:rPr lang="en-US" b="1" dirty="0" err="1"/>
              <a:t>jottacloud.com</a:t>
            </a:r>
            <a:r>
              <a:rPr lang="en-US" b="1" dirty="0"/>
              <a:t>/</a:t>
            </a:r>
            <a:r>
              <a:rPr lang="en-US" b="1" dirty="0" err="1"/>
              <a:t>en</a:t>
            </a:r>
            <a:r>
              <a:rPr lang="en-US" b="1" dirty="0"/>
              <a:t>/</a:t>
            </a:r>
            <a:r>
              <a:rPr lang="en-US" b="1" dirty="0" err="1"/>
              <a:t>pricing?category</a:t>
            </a:r>
            <a:r>
              <a:rPr lang="en-US" b="1" dirty="0"/>
              <a:t>=</a:t>
            </a:r>
            <a:r>
              <a:rPr lang="en-US" b="1" dirty="0" err="1"/>
              <a:t>jottacloud</a:t>
            </a:r>
            <a:r>
              <a:rPr lang="en-US" b="1" dirty="0"/>
              <a:t>-personal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5000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611938-DD1B-FEE9-DB2D-6E1A1B119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97DF8A4-9A30-E0EB-035B-BAF61B240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7590"/>
          </a:xfrm>
        </p:spPr>
        <p:txBody>
          <a:bodyPr>
            <a:normAutofit/>
          </a:bodyPr>
          <a:lstStyle/>
          <a:p>
            <a:r>
              <a:rPr lang="en-US" b="1" dirty="0"/>
              <a:t>Challenges &amp; Limitations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2358F-1CDD-5F48-8DD3-A63D611E7E8E}"/>
              </a:ext>
            </a:extLst>
          </p:cNvPr>
          <p:cNvSpPr/>
          <p:nvPr/>
        </p:nvSpPr>
        <p:spPr>
          <a:xfrm>
            <a:off x="1535493" y="1768414"/>
            <a:ext cx="2967496" cy="138022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Complexity in Designing Sovereign Cloud Infrastructure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E4860B-8D3A-2059-E6FB-C610B6CE93A6}"/>
              </a:ext>
            </a:extLst>
          </p:cNvPr>
          <p:cNvSpPr/>
          <p:nvPr/>
        </p:nvSpPr>
        <p:spPr>
          <a:xfrm>
            <a:off x="4502989" y="1768415"/>
            <a:ext cx="2967496" cy="1380226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Limited Availability of Skilled Local Talent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99FC31-6027-158D-4358-98C24A75420D}"/>
              </a:ext>
            </a:extLst>
          </p:cNvPr>
          <p:cNvSpPr/>
          <p:nvPr/>
        </p:nvSpPr>
        <p:spPr>
          <a:xfrm>
            <a:off x="7470485" y="1768414"/>
            <a:ext cx="2967496" cy="1380225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 on Foreign Hardware and Core Technologies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58425B-03FC-8CD6-1BEB-777B66DC42B9}"/>
              </a:ext>
            </a:extLst>
          </p:cNvPr>
          <p:cNvSpPr/>
          <p:nvPr/>
        </p:nvSpPr>
        <p:spPr>
          <a:xfrm>
            <a:off x="1535492" y="3148639"/>
            <a:ext cx="2967496" cy="138022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Immaturity of Sovereign Cloud Platforms and Architectures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C16C8E-905A-A587-4DC5-142812FB53A4}"/>
              </a:ext>
            </a:extLst>
          </p:cNvPr>
          <p:cNvSpPr/>
          <p:nvPr/>
        </p:nvSpPr>
        <p:spPr>
          <a:xfrm>
            <a:off x="4502988" y="3148639"/>
            <a:ext cx="2967497" cy="1380226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Cost of Ownership and Lack of Economies of Scale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DC0EB5-7A4D-9BFF-FA87-56200F025179}"/>
              </a:ext>
            </a:extLst>
          </p:cNvPr>
          <p:cNvSpPr/>
          <p:nvPr/>
        </p:nvSpPr>
        <p:spPr>
          <a:xfrm>
            <a:off x="7582623" y="3243525"/>
            <a:ext cx="2967496" cy="1380224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Processor Market: 95% US Control</a:t>
            </a:r>
            <a:r>
              <a:rPr lang="en-US" dirty="0"/>
              <a:t> Intel and AMD 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C79C6D-AE43-9444-154F-CC9FC45204AB}"/>
              </a:ext>
            </a:extLst>
          </p:cNvPr>
          <p:cNvSpPr/>
          <p:nvPr/>
        </p:nvSpPr>
        <p:spPr>
          <a:xfrm>
            <a:off x="1659114" y="4623747"/>
            <a:ext cx="2967496" cy="1380224"/>
          </a:xfrm>
          <a:prstGeom prst="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Operating System: Linux and Windows both US based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BB7FB6-FF07-A363-F895-990C3E4E9308}"/>
              </a:ext>
            </a:extLst>
          </p:cNvPr>
          <p:cNvSpPr/>
          <p:nvPr/>
        </p:nvSpPr>
        <p:spPr>
          <a:xfrm>
            <a:off x="4615126" y="4623747"/>
            <a:ext cx="2978981" cy="1380224"/>
          </a:xfrm>
          <a:prstGeom prst="rect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Cisco dominates with 76.89% global market share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787252-CA9E-897F-3999-A723D5742815}"/>
              </a:ext>
            </a:extLst>
          </p:cNvPr>
          <p:cNvSpPr/>
          <p:nvPr/>
        </p:nvSpPr>
        <p:spPr>
          <a:xfrm>
            <a:off x="7582622" y="4623749"/>
            <a:ext cx="2967496" cy="13802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…….</a:t>
            </a:r>
          </a:p>
        </p:txBody>
      </p:sp>
    </p:spTree>
    <p:extLst>
      <p:ext uri="{BB962C8B-B14F-4D97-AF65-F5344CB8AC3E}">
        <p14:creationId xmlns:p14="http://schemas.microsoft.com/office/powerpoint/2010/main" val="679198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3" grpId="0" animBg="1"/>
      <p:bldP spid="14" grpId="0" animBg="1"/>
      <p:bldP spid="15" grpId="0" animBg="1"/>
      <p:bldP spid="20" grpId="0" animBg="1"/>
      <p:bldP spid="21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4EE0A1E8-CDDD-E759-D0E4-35A442F79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11" y="746975"/>
            <a:ext cx="2691685" cy="269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817D9-28EC-F387-9B84-6C27F1FC9325}"/>
              </a:ext>
            </a:extLst>
          </p:cNvPr>
          <p:cNvSpPr txBox="1"/>
          <p:nvPr/>
        </p:nvSpPr>
        <p:spPr>
          <a:xfrm>
            <a:off x="3898362" y="746975"/>
            <a:ext cx="7356475" cy="40549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1">
              <a:spcAft>
                <a:spcPts val="1500"/>
              </a:spcAft>
            </a:pPr>
            <a:endParaRPr lang="en-US" sz="100" b="1" i="0" dirty="0">
              <a:solidFill>
                <a:srgbClr val="272829"/>
              </a:solidFill>
              <a:effectLst/>
              <a:latin typeface="Roboto" panose="02000000000000000000" pitchFamily="2" charset="0"/>
            </a:endParaRPr>
          </a:p>
          <a:p>
            <a:pPr lvl="1">
              <a:spcAft>
                <a:spcPts val="1500"/>
              </a:spcAft>
            </a:pPr>
            <a:r>
              <a:rPr lang="en-US" sz="4000" b="1" i="0" dirty="0">
                <a:solidFill>
                  <a:srgbClr val="272829"/>
                </a:solidFill>
                <a:effectLst/>
                <a:latin typeface="Roboto" panose="02000000000000000000" pitchFamily="2" charset="0"/>
              </a:rPr>
              <a:t>Mohit </a:t>
            </a:r>
            <a:r>
              <a:rPr lang="en-US" sz="4000" b="1" dirty="0">
                <a:solidFill>
                  <a:srgbClr val="272829"/>
                </a:solidFill>
                <a:latin typeface="Roboto" panose="02000000000000000000" pitchFamily="2" charset="0"/>
              </a:rPr>
              <a:t>Sharma  </a:t>
            </a:r>
          </a:p>
          <a:p>
            <a:pPr lvl="1">
              <a:spcAft>
                <a:spcPts val="1500"/>
              </a:spcAft>
            </a:pPr>
            <a:r>
              <a:rPr lang="en-US" sz="2800" b="1" i="0" dirty="0">
                <a:solidFill>
                  <a:srgbClr val="272829"/>
                </a:solidFill>
                <a:effectLst/>
                <a:latin typeface="Roboto" panose="02000000000000000000" pitchFamily="2" charset="0"/>
              </a:rPr>
              <a:t>Website: </a:t>
            </a:r>
            <a:r>
              <a:rPr lang="en-US" sz="2800" i="0" dirty="0">
                <a:solidFill>
                  <a:srgbClr val="272829"/>
                </a:solidFill>
                <a:effectLst/>
                <a:latin typeface="Roboto" panose="02000000000000000000" pitchFamily="2" charset="0"/>
              </a:rPr>
              <a:t>https://mohit13.com/</a:t>
            </a:r>
          </a:p>
          <a:p>
            <a:pPr lvl="1">
              <a:spcAft>
                <a:spcPts val="1500"/>
              </a:spcAft>
            </a:pPr>
            <a:endParaRPr lang="en-US" sz="2800" b="1" i="0" dirty="0">
              <a:solidFill>
                <a:srgbClr val="272829"/>
              </a:solidFill>
              <a:effectLst/>
              <a:latin typeface="Roboto" panose="02000000000000000000" pitchFamily="2" charset="0"/>
            </a:endParaRPr>
          </a:p>
          <a:p>
            <a:pPr lvl="1">
              <a:spcAft>
                <a:spcPts val="1500"/>
              </a:spcAft>
            </a:pPr>
            <a:r>
              <a:rPr lang="en-US" b="1" i="0" u="none" strike="noStrike" dirty="0">
                <a:effectLst/>
                <a:latin typeface="Roboto" panose="02000000000000000000" pitchFamily="2" charset="0"/>
              </a:rPr>
              <a:t>Masters in Entrepreneurship and Innovation Management </a:t>
            </a:r>
            <a:endParaRPr lang="en-US" b="1" u="none" strike="noStrike" dirty="0">
              <a:latin typeface="Roboto" panose="02000000000000000000" pitchFamily="2" charset="0"/>
            </a:endParaRPr>
          </a:p>
          <a:p>
            <a:pPr lvl="1">
              <a:spcAft>
                <a:spcPts val="1500"/>
              </a:spcAft>
            </a:pPr>
            <a:r>
              <a:rPr lang="en-US" b="1" i="0" u="none" strike="noStrike" dirty="0">
                <a:effectLst/>
                <a:latin typeface="Roboto" panose="02000000000000000000" pitchFamily="2" charset="0"/>
              </a:rPr>
              <a:t>Masters in Information Technology</a:t>
            </a:r>
            <a:endParaRPr lang="en-US" b="1" u="none" strike="noStrike" dirty="0">
              <a:latin typeface="Roboto" panose="02000000000000000000" pitchFamily="2" charset="0"/>
            </a:endParaRPr>
          </a:p>
          <a:p>
            <a:pPr lvl="1">
              <a:spcAft>
                <a:spcPts val="1500"/>
              </a:spcAft>
            </a:pPr>
            <a:r>
              <a:rPr lang="en-US" b="1" i="0" u="none" strike="noStrike" dirty="0">
                <a:effectLst/>
                <a:latin typeface="Roboto" panose="02000000000000000000" pitchFamily="2" charset="0"/>
              </a:rPr>
              <a:t>Master in Robotics and Control</a:t>
            </a:r>
          </a:p>
          <a:p>
            <a:pPr lvl="1">
              <a:spcAft>
                <a:spcPts val="1500"/>
              </a:spcAft>
            </a:pPr>
            <a:endParaRPr lang="en-US" sz="1000" b="1" i="0" u="none" strike="noStrike" dirty="0">
              <a:effectLst/>
              <a:latin typeface="Roboto" panose="02000000000000000000" pitchFamily="2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28BD765-CD61-1FA2-AE8A-441D88709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3" b="7368"/>
          <a:stretch>
            <a:fillRect/>
          </a:stretch>
        </p:blipFill>
        <p:spPr bwMode="auto">
          <a:xfrm>
            <a:off x="7674013" y="4402255"/>
            <a:ext cx="3775650" cy="215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D99B82FF-4F7D-5194-5569-BE13C6ABB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362" y="4402255"/>
            <a:ext cx="3775651" cy="205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qr code with a blue and white logo&#10;&#10;AI-generated content may be incorrect.">
            <a:extLst>
              <a:ext uri="{FF2B5EF4-FFF2-40B4-BE49-F238E27FC236}">
                <a16:creationId xmlns:a16="http://schemas.microsoft.com/office/drawing/2014/main" id="{567C255F-E1FC-FFA4-B6B1-F8319358E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44" y="3540841"/>
            <a:ext cx="2911474" cy="291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03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0221E0-5639-6284-1CE7-AA61EADEC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2565D08-183D-0954-CE9B-86DDE20D5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75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Digital Sovereignty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48B6C9-7590-D14F-AC7B-A70E8BB3818C}"/>
              </a:ext>
            </a:extLst>
          </p:cNvPr>
          <p:cNvSpPr/>
          <p:nvPr/>
        </p:nvSpPr>
        <p:spPr>
          <a:xfrm>
            <a:off x="3374366" y="2294626"/>
            <a:ext cx="5443268" cy="897147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Digital Sovereignty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5209F2-EBFC-91FB-7800-8D2BD029D8B4}"/>
              </a:ext>
            </a:extLst>
          </p:cNvPr>
          <p:cNvSpPr/>
          <p:nvPr/>
        </p:nvSpPr>
        <p:spPr>
          <a:xfrm>
            <a:off x="838200" y="3666228"/>
            <a:ext cx="4879676" cy="15182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Data </a:t>
            </a:r>
          </a:p>
          <a:p>
            <a:pPr algn="ctr"/>
            <a:r>
              <a:rPr lang="en-US" sz="4000" b="1" dirty="0"/>
              <a:t>Sovereignty</a:t>
            </a:r>
            <a:endParaRPr lang="en-US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DEB2C8-81B4-B379-55BF-941795CB89E8}"/>
              </a:ext>
            </a:extLst>
          </p:cNvPr>
          <p:cNvSpPr/>
          <p:nvPr/>
        </p:nvSpPr>
        <p:spPr>
          <a:xfrm>
            <a:off x="6474124" y="3666228"/>
            <a:ext cx="4879676" cy="151824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Technological Sovereignty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04656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3CA02A-245B-8259-6E9B-98753BE13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EADE666-DDF0-7813-DF64-C6DB8A919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75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Context and Concerns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B74FCB-0B8C-C082-8032-7B8D808C2BE2}"/>
              </a:ext>
            </a:extLst>
          </p:cNvPr>
          <p:cNvSpPr/>
          <p:nvPr/>
        </p:nvSpPr>
        <p:spPr>
          <a:xfrm>
            <a:off x="838200" y="1647645"/>
            <a:ext cx="10453777" cy="86264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Reliance on Foreign providers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4E732D-BEED-1255-7F31-C6499B45652D}"/>
              </a:ext>
            </a:extLst>
          </p:cNvPr>
          <p:cNvSpPr/>
          <p:nvPr/>
        </p:nvSpPr>
        <p:spPr>
          <a:xfrm>
            <a:off x="838199" y="2566358"/>
            <a:ext cx="10453777" cy="86264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Risk of Foreign Legal Overreach: CLOUD Act &amp; FISA §702 Forcing Access to European‑Stored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D06C0A-BCB4-2C2F-D2D9-83C7CAC1418A}"/>
              </a:ext>
            </a:extLst>
          </p:cNvPr>
          <p:cNvSpPr/>
          <p:nvPr/>
        </p:nvSpPr>
        <p:spPr>
          <a:xfrm>
            <a:off x="838198" y="3485072"/>
            <a:ext cx="10453777" cy="86264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Foreign Infrastructure Dependence Creates Chokepoints for Public and Critical Services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3F9E99-E9A6-E2B1-39D2-BA0D70A25364}"/>
              </a:ext>
            </a:extLst>
          </p:cNvPr>
          <p:cNvSpPr/>
          <p:nvPr/>
        </p:nvSpPr>
        <p:spPr>
          <a:xfrm>
            <a:off x="838197" y="4403785"/>
            <a:ext cx="10453777" cy="86264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Its not just about data residency but also metadata residency!!!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C16FEE-7DED-0EB2-CD0A-74FF513F4C37}"/>
              </a:ext>
            </a:extLst>
          </p:cNvPr>
          <p:cNvSpPr/>
          <p:nvPr/>
        </p:nvSpPr>
        <p:spPr>
          <a:xfrm>
            <a:off x="838196" y="5322498"/>
            <a:ext cx="10453777" cy="86264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165 nations have data protection laws so clearly, we need specializations…</a:t>
            </a:r>
          </a:p>
        </p:txBody>
      </p:sp>
    </p:spTree>
    <p:extLst>
      <p:ext uri="{BB962C8B-B14F-4D97-AF65-F5344CB8AC3E}">
        <p14:creationId xmlns:p14="http://schemas.microsoft.com/office/powerpoint/2010/main" val="3527699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8BC755-4BAE-C1C1-D038-A4CC631CF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6" name="Rectangle 1639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390" name="Picture 6" descr="Exclusive: Pro-Trump outside groups jointly raise $17.8 million in first  half of 2019">
            <a:extLst>
              <a:ext uri="{FF2B5EF4-FFF2-40B4-BE49-F238E27FC236}">
                <a16:creationId xmlns:a16="http://schemas.microsoft.com/office/drawing/2014/main" id="{FA74EBBB-DFBA-EEEB-404B-153100067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206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01A08E-C473-B0F7-AC7F-7C2312323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773C2-0667-6AA4-9536-C49B516CE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237441-43C4-46B9-55F8-BC8EEE0AC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686C11-DE1B-111F-7466-B05B4D227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75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Taking the point home… statistically!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2C6165-76E2-263E-6B7A-21B1A35B99A8}"/>
              </a:ext>
            </a:extLst>
          </p:cNvPr>
          <p:cNvSpPr txBox="1"/>
          <p:nvPr/>
        </p:nvSpPr>
        <p:spPr>
          <a:xfrm>
            <a:off x="3686782" y="6642556"/>
            <a:ext cx="481843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Source: https://</a:t>
            </a:r>
            <a:r>
              <a:rPr lang="en-US" sz="800" dirty="0" err="1"/>
              <a:t>www.n-ix.com</a:t>
            </a:r>
            <a:r>
              <a:rPr lang="en-US" sz="800" dirty="0"/>
              <a:t>/sovereign-cloud/</a:t>
            </a:r>
          </a:p>
        </p:txBody>
      </p:sp>
      <p:pic>
        <p:nvPicPr>
          <p:cNvPr id="6146" name="Picture 2" descr="Cloud capabilities vs geopolitical risk">
            <a:extLst>
              <a:ext uri="{FF2B5EF4-FFF2-40B4-BE49-F238E27FC236}">
                <a16:creationId xmlns:a16="http://schemas.microsoft.com/office/drawing/2014/main" id="{5A4ACE69-F7F6-57A7-3954-36592A0E2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698" y="1567339"/>
            <a:ext cx="7914971" cy="487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69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E0697D-BCB8-70FA-16D2-30BACDA9B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DC49CB2-E1CD-EB67-980D-88659266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75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Is this even talked about?</a:t>
            </a:r>
          </a:p>
        </p:txBody>
      </p:sp>
      <p:pic>
        <p:nvPicPr>
          <p:cNvPr id="8194" name="Picture 2" descr="Cloud sovereignty strategy by sector">
            <a:extLst>
              <a:ext uri="{FF2B5EF4-FFF2-40B4-BE49-F238E27FC236}">
                <a16:creationId xmlns:a16="http://schemas.microsoft.com/office/drawing/2014/main" id="{D7AB418F-7BBD-A5D5-66CD-D80DCC7FC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926" y="1221637"/>
            <a:ext cx="4911659" cy="536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A5B794F-8D3D-C129-EB6B-626597DB292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16" y="1942194"/>
            <a:ext cx="7039510" cy="464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CF17126-C913-8BA5-9C8C-BEF5E32866B6}"/>
              </a:ext>
            </a:extLst>
          </p:cNvPr>
          <p:cNvCxnSpPr/>
          <p:nvPr/>
        </p:nvCxnSpPr>
        <p:spPr>
          <a:xfrm flipH="1">
            <a:off x="3182534" y="2424695"/>
            <a:ext cx="1828800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062F51-1454-42A8-564C-EEA040ACBE49}"/>
              </a:ext>
            </a:extLst>
          </p:cNvPr>
          <p:cNvSpPr txBox="1"/>
          <p:nvPr/>
        </p:nvSpPr>
        <p:spPr>
          <a:xfrm>
            <a:off x="8818124" y="6618105"/>
            <a:ext cx="26994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080C11"/>
                </a:solidFill>
                <a:effectLst/>
                <a:latin typeface="Roboto" panose="020F0502020204030204" pitchFamily="34" charset="0"/>
              </a:rPr>
              <a:t>Source: </a:t>
            </a:r>
            <a:r>
              <a:rPr lang="en-US" sz="800" b="1" i="0" u="none" strike="noStrike" dirty="0">
                <a:solidFill>
                  <a:srgbClr val="0063AB"/>
                </a:solidFill>
                <a:effectLst/>
                <a:latin typeface="Roboto" panose="020F0502020204030204" pitchFamily="34" charset="0"/>
                <a:hlinkClick r:id="rId4"/>
              </a:rPr>
              <a:t>Accenture</a:t>
            </a:r>
            <a:r>
              <a:rPr lang="en-US" sz="800" b="0" i="0" dirty="0">
                <a:solidFill>
                  <a:srgbClr val="080C11"/>
                </a:solidFill>
                <a:effectLst/>
                <a:latin typeface="Roboto" panose="020F0502020204030204" pitchFamily="34" charset="0"/>
              </a:rPr>
              <a:t> Sovereign Cloud Survey in Europe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62230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9f16fea-013b-4bbc-96a6-e72efdd9f50a}" enabled="1" method="Privileged" siteId="{65f51067-7d65-4aa9-b996-4cc43a0d711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25784</TotalTime>
  <Words>1212</Words>
  <Application>Microsoft Macintosh PowerPoint</Application>
  <PresentationFormat>Widescreen</PresentationFormat>
  <Paragraphs>171</Paragraphs>
  <Slides>35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Aptos</vt:lpstr>
      <vt:lpstr>Aptos Display</vt:lpstr>
      <vt:lpstr>Arial</vt:lpstr>
      <vt:lpstr>Helvetica Neue</vt:lpstr>
      <vt:lpstr>Roboto</vt:lpstr>
      <vt:lpstr>Roboto Condensed</vt:lpstr>
      <vt:lpstr>Roboto Slab</vt:lpstr>
      <vt:lpstr>Office Theme</vt:lpstr>
      <vt:lpstr>Beyond the Hyperscalers</vt:lpstr>
      <vt:lpstr>What are Sovereign and Specialized Clouds </vt:lpstr>
      <vt:lpstr>Sovereignty not quite same as Sovereign!</vt:lpstr>
      <vt:lpstr>Digital Sovereignty</vt:lpstr>
      <vt:lpstr>Context and Concerns</vt:lpstr>
      <vt:lpstr>PowerPoint Presentation</vt:lpstr>
      <vt:lpstr>PowerPoint Presentation</vt:lpstr>
      <vt:lpstr>Taking the point home… statistically!</vt:lpstr>
      <vt:lpstr>Is this even talked about?</vt:lpstr>
      <vt:lpstr>Current Situation</vt:lpstr>
      <vt:lpstr>What does it take to get one?</vt:lpstr>
      <vt:lpstr>What would an organization need it?</vt:lpstr>
      <vt:lpstr>Frameworks or Models</vt:lpstr>
      <vt:lpstr>Frameworks or Models</vt:lpstr>
      <vt:lpstr>Alternatives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and (Potential) Disadvantages</vt:lpstr>
      <vt:lpstr>PowerPoint Presentation</vt:lpstr>
      <vt:lpstr>Challenges &amp; Limitations</vt:lpstr>
      <vt:lpstr>PowerPoint Presentation</vt:lpstr>
      <vt:lpstr>PowerPoint Presentation</vt:lpstr>
      <vt:lpstr>Further Reading / Resources</vt:lpstr>
      <vt:lpstr>Further Reading / Resources</vt:lpstr>
      <vt:lpstr>Challenges &amp; Limitations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Mohit Sharma</dc:creator>
  <cp:lastModifiedBy>Mohit Sharma</cp:lastModifiedBy>
  <cp:revision>3</cp:revision>
  <dcterms:created xsi:type="dcterms:W3CDTF">2025-09-23T08:08:49Z</dcterms:created>
  <dcterms:modified xsi:type="dcterms:W3CDTF">2025-11-15T13:38:33Z</dcterms:modified>
</cp:coreProperties>
</file>